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2364" y="-19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754942A-16AF-4E15-85CE-09E8FD21CFF9}"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206732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54942A-16AF-4E15-85CE-09E8FD21CFF9}"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354638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54942A-16AF-4E15-85CE-09E8FD21CFF9}"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170947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54942A-16AF-4E15-85CE-09E8FD21CFF9}"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2884103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754942A-16AF-4E15-85CE-09E8FD21CFF9}" type="datetimeFigureOut">
              <a:rPr lang="fr-FR" smtClean="0"/>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2013475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754942A-16AF-4E15-85CE-09E8FD21CFF9}" type="datetimeFigureOut">
              <a:rPr lang="fr-FR" smtClean="0"/>
              <a:t>17/03/2022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3025641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754942A-16AF-4E15-85CE-09E8FD21CFF9}" type="datetimeFigureOut">
              <a:rPr lang="fr-FR" smtClean="0"/>
              <a:t>17/03/2022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349023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754942A-16AF-4E15-85CE-09E8FD21CFF9}" type="datetimeFigureOut">
              <a:rPr lang="fr-FR" smtClean="0"/>
              <a:t>17/03/2022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29258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754942A-16AF-4E15-85CE-09E8FD21CFF9}" type="datetimeFigureOut">
              <a:rPr lang="fr-FR" smtClean="0"/>
              <a:t>17/03/2022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205684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754942A-16AF-4E15-85CE-09E8FD21CFF9}" type="datetimeFigureOut">
              <a:rPr lang="fr-FR" smtClean="0"/>
              <a:t>17/03/2022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288972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754942A-16AF-4E15-85CE-09E8FD21CFF9}" type="datetimeFigureOut">
              <a:rPr lang="fr-FR" smtClean="0"/>
              <a:t>17/03/2022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D2F892-DCE3-42FB-B8B0-272AF8AB3AB7}" type="slidenum">
              <a:rPr lang="fr-FR" smtClean="0"/>
              <a:t>‹N°›</a:t>
            </a:fld>
            <a:endParaRPr lang="fr-FR"/>
          </a:p>
        </p:txBody>
      </p:sp>
    </p:spTree>
    <p:extLst>
      <p:ext uri="{BB962C8B-B14F-4D97-AF65-F5344CB8AC3E}">
        <p14:creationId xmlns:p14="http://schemas.microsoft.com/office/powerpoint/2010/main" val="1044345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754942A-16AF-4E15-85CE-09E8FD21CFF9}" type="datetimeFigureOut">
              <a:rPr lang="fr-FR" smtClean="0"/>
              <a:t>17/03/2022</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5D2F892-DCE3-42FB-B8B0-272AF8AB3AB7}" type="slidenum">
              <a:rPr lang="fr-FR" smtClean="0"/>
              <a:t>‹N°›</a:t>
            </a:fld>
            <a:endParaRPr lang="fr-FR"/>
          </a:p>
        </p:txBody>
      </p:sp>
    </p:spTree>
    <p:extLst>
      <p:ext uri="{BB962C8B-B14F-4D97-AF65-F5344CB8AC3E}">
        <p14:creationId xmlns:p14="http://schemas.microsoft.com/office/powerpoint/2010/main" val="121203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observatoire-dialoguesocial@loiret.gouv.fr" TargetMode="External"/><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hyperlink" Target="https://travail-emploi.gouv.fr/actualites/l-actualite-du-ministere/article/teletravail-en-mode-covid-19-on-vous-guide" TargetMode="External"/><Relationship Id="rId5" Type="http://schemas.openxmlformats.org/officeDocument/2006/relationships/hyperlink" Target="https://www.anact.fr/file/10246/download?token=Cw-iHPiU" TargetMode="Externa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34" y="306774"/>
            <a:ext cx="2214246" cy="167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3483006" y="712354"/>
            <a:ext cx="3024336" cy="646331"/>
          </a:xfrm>
          <a:prstGeom prst="rect">
            <a:avLst/>
          </a:prstGeom>
        </p:spPr>
        <p:txBody>
          <a:bodyPr wrap="square">
            <a:spAutoFit/>
          </a:bodyPr>
          <a:lstStyle/>
          <a:p>
            <a:pPr algn="r"/>
            <a:r>
              <a:rPr lang="fr-FR" dirty="0" smtClean="0"/>
              <a:t>Observatoire Départemental du Dialogue Social du Loiret </a:t>
            </a:r>
            <a:endParaRPr lang="fr-FR" dirty="0"/>
          </a:p>
        </p:txBody>
      </p:sp>
      <p:sp>
        <p:nvSpPr>
          <p:cNvPr id="14" name="Text Box 5"/>
          <p:cNvSpPr txBox="1">
            <a:spLocks noChangeArrowheads="1"/>
          </p:cNvSpPr>
          <p:nvPr/>
        </p:nvSpPr>
        <p:spPr bwMode="auto">
          <a:xfrm>
            <a:off x="308536" y="1988028"/>
            <a:ext cx="6198806" cy="711764"/>
          </a:xfrm>
          <a:prstGeom prst="rect">
            <a:avLst/>
          </a:prstGeom>
          <a:solidFill>
            <a:srgbClr val="000191"/>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fr-FR" sz="2000" b="1" i="0" u="none" strike="noStrike" cap="none" normalizeH="0" baseline="0" dirty="0" smtClean="0">
                <a:ln>
                  <a:noFill/>
                </a:ln>
                <a:solidFill>
                  <a:srgbClr val="FFFFFF"/>
                </a:solidFill>
                <a:effectLst/>
                <a:latin typeface="Marianne" pitchFamily="2" charset="0"/>
                <a:cs typeface="Arial" pitchFamily="34" charset="0"/>
              </a:rPr>
              <a:t>Comment mettre en place le télétravail dans les petites entreprises ?</a:t>
            </a:r>
            <a:endParaRPr kumimoji="0" lang="fr-FR" altLang="fr-FR"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6"/>
          <p:cNvSpPr txBox="1">
            <a:spLocks noChangeArrowheads="1"/>
          </p:cNvSpPr>
          <p:nvPr/>
        </p:nvSpPr>
        <p:spPr bwMode="auto">
          <a:xfrm>
            <a:off x="314356" y="2687319"/>
            <a:ext cx="5622672" cy="48992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400"/>
              </a:spcAft>
              <a:buClrTx/>
              <a:buSzTx/>
              <a:buFontTx/>
              <a:buNone/>
              <a:tabLst/>
            </a:pPr>
            <a:r>
              <a:rPr kumimoji="0" lang="fr-FR" altLang="fr-FR" sz="1700" b="1" i="0" u="none" strike="noStrike" cap="none" normalizeH="0" baseline="0" dirty="0" smtClean="0">
                <a:ln>
                  <a:noFill/>
                </a:ln>
                <a:solidFill>
                  <a:srgbClr val="000000"/>
                </a:solidFill>
                <a:effectLst/>
                <a:latin typeface="Marianne Light" pitchFamily="2" charset="0"/>
                <a:cs typeface="Arial" pitchFamily="34" charset="0"/>
              </a:rPr>
              <a:t>Bien que le télétravail ne soit pas né avec la crise sanitaire, celle-ci a amené massivement les entreprises à y recourir, et peut-être à en pérenniser la pratique. </a:t>
            </a:r>
          </a:p>
          <a:p>
            <a:pPr marL="0" marR="0" lvl="0" indent="0" algn="l" defTabSz="914400" rtl="0" eaLnBrk="1" fontAlgn="base" latinLnBrk="0" hangingPunct="1">
              <a:lnSpc>
                <a:spcPct val="100000"/>
              </a:lnSpc>
              <a:spcBef>
                <a:spcPct val="0"/>
              </a:spcBef>
              <a:spcAft>
                <a:spcPts val="1400"/>
              </a:spcAft>
              <a:buClrTx/>
              <a:buSzTx/>
              <a:buFontTx/>
              <a:buNone/>
              <a:tabLst/>
            </a:pPr>
            <a:r>
              <a:rPr kumimoji="0" lang="fr-FR" altLang="fr-FR" sz="1700" b="0" i="0" u="none" strike="noStrike" cap="none" normalizeH="0" baseline="0" dirty="0" smtClean="0">
                <a:ln>
                  <a:noFill/>
                </a:ln>
                <a:solidFill>
                  <a:srgbClr val="000000"/>
                </a:solidFill>
                <a:effectLst/>
                <a:latin typeface="Marianne Light" pitchFamily="2" charset="0"/>
                <a:cs typeface="Arial" pitchFamily="34" charset="0"/>
              </a:rPr>
              <a:t>Le télétravail est défini dans le Code du travail comme : "toute forme d’organisation du travail dans laquelle un travail qui aurait également pu être exécuté dans les locaux de l’employeur est effectué par un salarié hors de ces locaux de façon volontaire" (L.1222-9). </a:t>
            </a:r>
          </a:p>
          <a:p>
            <a:pPr marL="0" marR="0" lvl="0" indent="0" algn="l" defTabSz="914400" rtl="0" eaLnBrk="1" fontAlgn="base" latinLnBrk="0" hangingPunct="1">
              <a:lnSpc>
                <a:spcPct val="100000"/>
              </a:lnSpc>
              <a:spcBef>
                <a:spcPct val="0"/>
              </a:spcBef>
              <a:spcAft>
                <a:spcPts val="1400"/>
              </a:spcAft>
              <a:buClrTx/>
              <a:buSzTx/>
              <a:buFontTx/>
              <a:buNone/>
              <a:tabLst/>
            </a:pPr>
            <a:r>
              <a:rPr kumimoji="0" lang="fr-FR" altLang="fr-FR" sz="1700" b="1" i="0" u="none" strike="noStrike" cap="none" normalizeH="0" baseline="0" dirty="0" smtClean="0">
                <a:ln>
                  <a:noFill/>
                </a:ln>
                <a:solidFill>
                  <a:srgbClr val="000000"/>
                </a:solidFill>
                <a:effectLst/>
                <a:latin typeface="Marianne Light" pitchFamily="2" charset="0"/>
                <a:cs typeface="Arial" pitchFamily="34" charset="0"/>
              </a:rPr>
              <a:t>Il est mis en place par accord collectif ou par une charte discutée avec le CSE s'il existe. </a:t>
            </a:r>
            <a:r>
              <a:rPr kumimoji="0" lang="fr-FR" altLang="fr-FR" sz="1700" b="0" i="0" u="none" strike="noStrike" cap="none" normalizeH="0" baseline="0" dirty="0" smtClean="0">
                <a:ln>
                  <a:noFill/>
                </a:ln>
                <a:solidFill>
                  <a:srgbClr val="000000"/>
                </a:solidFill>
                <a:effectLst/>
                <a:latin typeface="Marianne Light" pitchFamily="2" charset="0"/>
                <a:cs typeface="Arial" pitchFamily="34" charset="0"/>
              </a:rPr>
              <a:t>De manière occasionnelle, il peut être mis en place sur la base d'un accord entre l'employeur et le salarié. Par exception, le législateur a prévu deux cas où l'employeur peut imposer sa mise en œuvre : en cas de force majeure ou de menace d’épidémie (L. 1222-11). </a:t>
            </a:r>
            <a:endParaRPr kumimoji="0" lang="fr-FR" altLang="fr-FR" sz="17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5313" y="4860032"/>
            <a:ext cx="1262687" cy="1253603"/>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17" name="Text Box 8"/>
          <p:cNvSpPr txBox="1">
            <a:spLocks noChangeArrowheads="1"/>
          </p:cNvSpPr>
          <p:nvPr/>
        </p:nvSpPr>
        <p:spPr bwMode="auto">
          <a:xfrm>
            <a:off x="322328" y="7586600"/>
            <a:ext cx="6185014" cy="1440160"/>
          </a:xfrm>
          <a:prstGeom prst="rect">
            <a:avLst/>
          </a:prstGeom>
          <a:solidFill>
            <a:srgbClr val="00B696"/>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400"/>
              </a:spcAft>
              <a:buClrTx/>
              <a:buSzTx/>
              <a:buFontTx/>
              <a:buNone/>
              <a:tabLst/>
            </a:pPr>
            <a:r>
              <a:rPr kumimoji="0" lang="fr-FR" altLang="fr-FR" sz="1600" b="1" i="0" u="none" strike="noStrike" cap="none" normalizeH="0" baseline="0" dirty="0" smtClean="0">
                <a:ln>
                  <a:noFill/>
                </a:ln>
                <a:solidFill>
                  <a:srgbClr val="FFFFFF"/>
                </a:solidFill>
                <a:effectLst/>
                <a:latin typeface="Marianne Light" pitchFamily="2" charset="0"/>
                <a:cs typeface="Arial" pitchFamily="34" charset="0"/>
              </a:rPr>
              <a:t>L'objectif de cette brochure est d'accompagner les entreprises qui le souhaitent dans la négociation de leur accord télétravail, et ce pendant toutes sa vie : avant la négociation, pendant et après. Vous retrouvez ainsi les thèmes sur lesquels il faut se pencher pour chacune de ces phases.</a:t>
            </a:r>
            <a:endParaRPr kumimoji="0" lang="fr-FR" altLang="fr-FR"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8957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ans titre"/>
          <p:cNvPicPr>
            <a:picLocks noChangeAspect="1" noChangeArrowheads="1"/>
          </p:cNvPicPr>
          <p:nvPr/>
        </p:nvPicPr>
        <p:blipFill>
          <a:blip r:embed="rId2">
            <a:extLst>
              <a:ext uri="{28A0092B-C50C-407E-A947-70E740481C1C}">
                <a14:useLocalDpi xmlns:a14="http://schemas.microsoft.com/office/drawing/2010/main" val="0"/>
              </a:ext>
            </a:extLst>
          </a:blip>
          <a:srcRect l="17894" r="17894"/>
          <a:stretch>
            <a:fillRect/>
          </a:stretch>
        </p:blipFill>
        <p:spPr bwMode="auto">
          <a:xfrm>
            <a:off x="0" y="0"/>
            <a:ext cx="6898568" cy="92168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 name="Titre 1"/>
          <p:cNvSpPr>
            <a:spLocks noGrp="1"/>
          </p:cNvSpPr>
          <p:nvPr>
            <p:ph type="title"/>
          </p:nvPr>
        </p:nvSpPr>
        <p:spPr>
          <a:solidFill>
            <a:srgbClr val="00CC99"/>
          </a:solidFill>
        </p:spPr>
        <p:txBody>
          <a:bodyPr>
            <a:normAutofit fontScale="90000"/>
          </a:bodyPr>
          <a:lstStyle/>
          <a:p>
            <a:r>
              <a:rPr lang="fr-FR" b="1" dirty="0">
                <a:solidFill>
                  <a:schemeClr val="bg1"/>
                </a:solidFill>
              </a:rPr>
              <a:t>À QUOI PENSER AVANT DE </a:t>
            </a:r>
            <a:r>
              <a:rPr lang="fr-FR" dirty="0">
                <a:solidFill>
                  <a:schemeClr val="bg1"/>
                </a:solidFill>
              </a:rPr>
              <a:t/>
            </a:r>
            <a:br>
              <a:rPr lang="fr-FR" dirty="0">
                <a:solidFill>
                  <a:schemeClr val="bg1"/>
                </a:solidFill>
              </a:rPr>
            </a:br>
            <a:r>
              <a:rPr lang="fr-FR" b="1" dirty="0">
                <a:solidFill>
                  <a:schemeClr val="bg1"/>
                </a:solidFill>
              </a:rPr>
              <a:t>NÉGOCIER </a:t>
            </a:r>
            <a:r>
              <a:rPr lang="fr-FR" b="1" dirty="0" smtClean="0">
                <a:solidFill>
                  <a:schemeClr val="bg1"/>
                </a:solidFill>
              </a:rPr>
              <a:t>?</a:t>
            </a:r>
            <a:endParaRPr lang="fr-FR" dirty="0">
              <a:solidFill>
                <a:schemeClr val="bg1"/>
              </a:solidFill>
            </a:endParaRPr>
          </a:p>
        </p:txBody>
      </p:sp>
      <p:sp>
        <p:nvSpPr>
          <p:cNvPr id="3" name="Espace réservé du contenu 2"/>
          <p:cNvSpPr>
            <a:spLocks noGrp="1"/>
          </p:cNvSpPr>
          <p:nvPr>
            <p:ph idx="1"/>
          </p:nvPr>
        </p:nvSpPr>
        <p:spPr>
          <a:xfrm>
            <a:off x="383468" y="1907704"/>
            <a:ext cx="6172200" cy="6830887"/>
          </a:xfrm>
        </p:spPr>
        <p:txBody>
          <a:bodyPr>
            <a:normAutofit fontScale="25000" lnSpcReduction="20000"/>
          </a:bodyPr>
          <a:lstStyle/>
          <a:p>
            <a:pPr marL="0" indent="0">
              <a:buNone/>
            </a:pPr>
            <a:r>
              <a:rPr lang="fr-FR" sz="6400" b="1" u="sng" dirty="0">
                <a:solidFill>
                  <a:schemeClr val="bg1"/>
                </a:solidFill>
              </a:rPr>
              <a:t>Conditions d'éligibilité : </a:t>
            </a:r>
            <a:endParaRPr lang="fr-FR" sz="6400" dirty="0">
              <a:solidFill>
                <a:schemeClr val="bg1"/>
              </a:solidFill>
            </a:endParaRPr>
          </a:p>
          <a:p>
            <a:pPr marL="0" indent="0">
              <a:buNone/>
            </a:pPr>
            <a:endParaRPr lang="fr-FR" sz="6400" dirty="0">
              <a:solidFill>
                <a:schemeClr val="bg1"/>
              </a:solidFill>
            </a:endParaRPr>
          </a:p>
          <a:p>
            <a:r>
              <a:rPr lang="fr-FR" sz="6400" dirty="0" smtClean="0">
                <a:solidFill>
                  <a:schemeClr val="bg1"/>
                </a:solidFill>
              </a:rPr>
              <a:t>Ancienneté </a:t>
            </a:r>
            <a:r>
              <a:rPr lang="fr-FR" sz="6400" dirty="0">
                <a:solidFill>
                  <a:schemeClr val="bg1"/>
                </a:solidFill>
              </a:rPr>
              <a:t>(dans le poste et/ou dans l'entreprise) </a:t>
            </a:r>
          </a:p>
          <a:p>
            <a:r>
              <a:rPr lang="fr-FR" sz="6400" dirty="0" smtClean="0">
                <a:solidFill>
                  <a:schemeClr val="bg1"/>
                </a:solidFill>
              </a:rPr>
              <a:t>Contrats </a:t>
            </a:r>
            <a:r>
              <a:rPr lang="fr-FR" sz="6400" dirty="0">
                <a:solidFill>
                  <a:schemeClr val="bg1"/>
                </a:solidFill>
              </a:rPr>
              <a:t>de travail </a:t>
            </a:r>
          </a:p>
          <a:p>
            <a:r>
              <a:rPr lang="fr-FR" sz="6400" dirty="0" smtClean="0">
                <a:solidFill>
                  <a:schemeClr val="bg1"/>
                </a:solidFill>
              </a:rPr>
              <a:t>Postes </a:t>
            </a:r>
            <a:r>
              <a:rPr lang="fr-FR" sz="6400" dirty="0">
                <a:solidFill>
                  <a:schemeClr val="bg1"/>
                </a:solidFill>
              </a:rPr>
              <a:t>(activité dématérialisée et continuité du service) </a:t>
            </a:r>
          </a:p>
          <a:p>
            <a:r>
              <a:rPr lang="fr-FR" sz="6400" dirty="0" smtClean="0">
                <a:solidFill>
                  <a:schemeClr val="bg1"/>
                </a:solidFill>
              </a:rPr>
              <a:t>Salariés </a:t>
            </a:r>
            <a:r>
              <a:rPr lang="fr-FR" sz="6400" dirty="0">
                <a:solidFill>
                  <a:schemeClr val="bg1"/>
                </a:solidFill>
              </a:rPr>
              <a:t>(autonomie et maîtrise du poste) </a:t>
            </a:r>
          </a:p>
          <a:p>
            <a:r>
              <a:rPr lang="fr-FR" sz="6400" dirty="0" smtClean="0">
                <a:solidFill>
                  <a:schemeClr val="bg1"/>
                </a:solidFill>
              </a:rPr>
              <a:t>Lieux </a:t>
            </a:r>
            <a:r>
              <a:rPr lang="fr-FR" sz="6400" dirty="0">
                <a:solidFill>
                  <a:schemeClr val="bg1"/>
                </a:solidFill>
              </a:rPr>
              <a:t>(connexion internet, espace de travail adapté, installation électrique conforme)</a:t>
            </a:r>
          </a:p>
          <a:p>
            <a:pPr marL="0" indent="0">
              <a:buNone/>
            </a:pPr>
            <a:r>
              <a:rPr lang="fr-FR" sz="6400" dirty="0">
                <a:solidFill>
                  <a:schemeClr val="bg1"/>
                </a:solidFill>
              </a:rPr>
              <a:t> </a:t>
            </a:r>
          </a:p>
          <a:p>
            <a:pPr marL="0" indent="0">
              <a:buNone/>
            </a:pPr>
            <a:r>
              <a:rPr lang="fr-FR" sz="6400" b="1" u="sng" dirty="0">
                <a:solidFill>
                  <a:schemeClr val="bg1"/>
                </a:solidFill>
              </a:rPr>
              <a:t>Procédure de mise en place : </a:t>
            </a:r>
            <a:endParaRPr lang="fr-FR" sz="6400" dirty="0">
              <a:solidFill>
                <a:schemeClr val="bg1"/>
              </a:solidFill>
            </a:endParaRPr>
          </a:p>
          <a:p>
            <a:pPr marL="0" indent="0">
              <a:buNone/>
            </a:pPr>
            <a:endParaRPr lang="fr-FR" sz="6400" dirty="0">
              <a:solidFill>
                <a:schemeClr val="bg1"/>
              </a:solidFill>
            </a:endParaRPr>
          </a:p>
          <a:p>
            <a:r>
              <a:rPr lang="fr-FR" sz="6400" dirty="0" smtClean="0">
                <a:solidFill>
                  <a:schemeClr val="bg1"/>
                </a:solidFill>
              </a:rPr>
              <a:t>Demande </a:t>
            </a:r>
            <a:r>
              <a:rPr lang="fr-FR" sz="6400" dirty="0">
                <a:solidFill>
                  <a:schemeClr val="bg1"/>
                </a:solidFill>
              </a:rPr>
              <a:t>(support, date, destinataire, contenu) </a:t>
            </a:r>
          </a:p>
          <a:p>
            <a:r>
              <a:rPr lang="fr-FR" sz="6400" dirty="0" smtClean="0">
                <a:solidFill>
                  <a:schemeClr val="bg1"/>
                </a:solidFill>
              </a:rPr>
              <a:t>Réponse </a:t>
            </a:r>
            <a:r>
              <a:rPr lang="fr-FR" sz="6400" dirty="0">
                <a:solidFill>
                  <a:schemeClr val="bg1"/>
                </a:solidFill>
              </a:rPr>
              <a:t>(support, date, décisionnaire, conséquences d'un refus) </a:t>
            </a:r>
          </a:p>
          <a:p>
            <a:r>
              <a:rPr lang="fr-FR" sz="6400" dirty="0" smtClean="0">
                <a:solidFill>
                  <a:schemeClr val="bg1"/>
                </a:solidFill>
              </a:rPr>
              <a:t>Avenant </a:t>
            </a:r>
            <a:r>
              <a:rPr lang="fr-FR" sz="6400" dirty="0">
                <a:solidFill>
                  <a:schemeClr val="bg1"/>
                </a:solidFill>
              </a:rPr>
              <a:t>(durée, renouvellement, contenu) </a:t>
            </a:r>
          </a:p>
          <a:p>
            <a:r>
              <a:rPr lang="fr-FR" sz="6400" dirty="0" smtClean="0">
                <a:solidFill>
                  <a:schemeClr val="bg1"/>
                </a:solidFill>
              </a:rPr>
              <a:t>Période </a:t>
            </a:r>
            <a:r>
              <a:rPr lang="fr-FR" sz="6400" dirty="0">
                <a:solidFill>
                  <a:schemeClr val="bg1"/>
                </a:solidFill>
              </a:rPr>
              <a:t>d'adaptation (modalités, délai de prévenance, conséquences) </a:t>
            </a:r>
          </a:p>
          <a:p>
            <a:r>
              <a:rPr lang="fr-FR" sz="6400" dirty="0" smtClean="0">
                <a:solidFill>
                  <a:schemeClr val="bg1"/>
                </a:solidFill>
              </a:rPr>
              <a:t>Réversibilité </a:t>
            </a:r>
            <a:r>
              <a:rPr lang="fr-FR" sz="6400" dirty="0">
                <a:solidFill>
                  <a:schemeClr val="bg1"/>
                </a:solidFill>
              </a:rPr>
              <a:t>(modalités, délai de prévenance, conséquences)</a:t>
            </a:r>
          </a:p>
          <a:p>
            <a:pPr marL="0" indent="0">
              <a:buNone/>
            </a:pPr>
            <a:endParaRPr lang="fr-FR" sz="6400" dirty="0">
              <a:solidFill>
                <a:schemeClr val="bg1"/>
              </a:solidFill>
            </a:endParaRPr>
          </a:p>
          <a:p>
            <a:pPr marL="0" indent="0">
              <a:buNone/>
            </a:pPr>
            <a:r>
              <a:rPr lang="fr-FR" sz="6400" b="1" u="sng" dirty="0">
                <a:solidFill>
                  <a:schemeClr val="bg1"/>
                </a:solidFill>
              </a:rPr>
              <a:t>Critères de priorité :</a:t>
            </a:r>
            <a:endParaRPr lang="fr-FR" sz="6400" dirty="0">
              <a:solidFill>
                <a:schemeClr val="bg1"/>
              </a:solidFill>
            </a:endParaRPr>
          </a:p>
          <a:p>
            <a:pPr marL="0" indent="0">
              <a:buNone/>
            </a:pPr>
            <a:endParaRPr lang="fr-FR" sz="6400" dirty="0">
              <a:solidFill>
                <a:schemeClr val="bg1"/>
              </a:solidFill>
            </a:endParaRPr>
          </a:p>
          <a:p>
            <a:r>
              <a:rPr lang="fr-FR" sz="6400" dirty="0" smtClean="0">
                <a:solidFill>
                  <a:schemeClr val="bg1"/>
                </a:solidFill>
              </a:rPr>
              <a:t>État </a:t>
            </a:r>
            <a:r>
              <a:rPr lang="fr-FR" sz="6400" dirty="0">
                <a:solidFill>
                  <a:schemeClr val="bg1"/>
                </a:solidFill>
              </a:rPr>
              <a:t>de santé du salarié </a:t>
            </a:r>
          </a:p>
          <a:p>
            <a:r>
              <a:rPr lang="fr-FR" sz="6400" dirty="0" smtClean="0">
                <a:solidFill>
                  <a:schemeClr val="bg1"/>
                </a:solidFill>
              </a:rPr>
              <a:t>Situation </a:t>
            </a:r>
            <a:r>
              <a:rPr lang="fr-FR" sz="6400" dirty="0">
                <a:solidFill>
                  <a:schemeClr val="bg1"/>
                </a:solidFill>
              </a:rPr>
              <a:t>familiale </a:t>
            </a:r>
          </a:p>
          <a:p>
            <a:r>
              <a:rPr lang="fr-FR" sz="6400" dirty="0" smtClean="0">
                <a:solidFill>
                  <a:schemeClr val="bg1"/>
                </a:solidFill>
              </a:rPr>
              <a:t>Éloignement </a:t>
            </a:r>
            <a:r>
              <a:rPr lang="fr-FR" sz="6400" dirty="0">
                <a:solidFill>
                  <a:schemeClr val="bg1"/>
                </a:solidFill>
              </a:rPr>
              <a:t>géographique</a:t>
            </a:r>
          </a:p>
          <a:p>
            <a:pPr marL="0" indent="0">
              <a:buNone/>
            </a:pPr>
            <a:endParaRPr lang="fr-FR" sz="6400" dirty="0">
              <a:solidFill>
                <a:schemeClr val="bg1"/>
              </a:solidFill>
            </a:endParaRPr>
          </a:p>
          <a:p>
            <a:pPr marL="0" indent="0">
              <a:buNone/>
            </a:pPr>
            <a:r>
              <a:rPr lang="fr-FR" sz="6400" b="1" u="sng" dirty="0">
                <a:solidFill>
                  <a:schemeClr val="bg1"/>
                </a:solidFill>
              </a:rPr>
              <a:t>Formes de télétravail :</a:t>
            </a:r>
            <a:endParaRPr lang="fr-FR" sz="6400" dirty="0">
              <a:solidFill>
                <a:schemeClr val="bg1"/>
              </a:solidFill>
            </a:endParaRPr>
          </a:p>
          <a:p>
            <a:pPr marL="0" indent="0">
              <a:buNone/>
            </a:pPr>
            <a:endParaRPr lang="fr-FR" sz="6400" dirty="0">
              <a:solidFill>
                <a:schemeClr val="bg1"/>
              </a:solidFill>
            </a:endParaRPr>
          </a:p>
          <a:p>
            <a:r>
              <a:rPr lang="fr-FR" sz="6400" dirty="0" smtClean="0">
                <a:solidFill>
                  <a:schemeClr val="bg1"/>
                </a:solidFill>
              </a:rPr>
              <a:t>Télétravail </a:t>
            </a:r>
            <a:r>
              <a:rPr lang="fr-FR" sz="6400" dirty="0">
                <a:solidFill>
                  <a:schemeClr val="bg1"/>
                </a:solidFill>
              </a:rPr>
              <a:t>régulier </a:t>
            </a:r>
          </a:p>
          <a:p>
            <a:r>
              <a:rPr lang="fr-FR" sz="6400" dirty="0" smtClean="0">
                <a:solidFill>
                  <a:schemeClr val="bg1"/>
                </a:solidFill>
              </a:rPr>
              <a:t>Télétravail </a:t>
            </a:r>
            <a:r>
              <a:rPr lang="fr-FR" sz="6400" dirty="0">
                <a:solidFill>
                  <a:schemeClr val="bg1"/>
                </a:solidFill>
              </a:rPr>
              <a:t>occasionnel </a:t>
            </a:r>
            <a:endParaRPr lang="fr-FR" sz="6400" dirty="0" smtClean="0">
              <a:solidFill>
                <a:schemeClr val="bg1"/>
              </a:solidFill>
            </a:endParaRPr>
          </a:p>
          <a:p>
            <a:r>
              <a:rPr lang="fr-FR" sz="6400" dirty="0" smtClean="0">
                <a:solidFill>
                  <a:schemeClr val="bg1"/>
                </a:solidFill>
              </a:rPr>
              <a:t>Télétravail </a:t>
            </a:r>
            <a:r>
              <a:rPr lang="fr-FR" sz="6400" dirty="0">
                <a:solidFill>
                  <a:schemeClr val="bg1"/>
                </a:solidFill>
              </a:rPr>
              <a:t>pour circonstances exceptionnelles</a:t>
            </a:r>
          </a:p>
          <a:p>
            <a:pPr marL="457200" lvl="1" indent="0">
              <a:buNone/>
            </a:pPr>
            <a:endParaRPr lang="fr-FR" dirty="0"/>
          </a:p>
        </p:txBody>
      </p:sp>
    </p:spTree>
    <p:extLst>
      <p:ext uri="{BB962C8B-B14F-4D97-AF65-F5344CB8AC3E}">
        <p14:creationId xmlns:p14="http://schemas.microsoft.com/office/powerpoint/2010/main" val="219195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95000"/>
            </a:schemeClr>
          </a:solidFill>
        </p:spPr>
        <p:txBody>
          <a:bodyPr>
            <a:normAutofit fontScale="90000"/>
          </a:bodyPr>
          <a:lstStyle/>
          <a:p>
            <a:r>
              <a:rPr lang="fr-FR" sz="3600" b="1" dirty="0">
                <a:solidFill>
                  <a:srgbClr val="00CC99"/>
                </a:solidFill>
              </a:rPr>
              <a:t>À QUOI PENSER PENDANT LA NÉGOCIATION ? (à propos du salarié</a:t>
            </a:r>
            <a:r>
              <a:rPr lang="fr-FR" sz="3600" b="1" dirty="0" smtClean="0">
                <a:solidFill>
                  <a:srgbClr val="00CC99"/>
                </a:solidFill>
              </a:rPr>
              <a:t>)</a:t>
            </a:r>
            <a:endParaRPr lang="fr-FR" dirty="0">
              <a:solidFill>
                <a:srgbClr val="00CC99"/>
              </a:solidFill>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2656" y="1835696"/>
            <a:ext cx="6192688" cy="7056784"/>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4" name="Rectangle 3"/>
          <p:cNvSpPr/>
          <p:nvPr/>
        </p:nvSpPr>
        <p:spPr>
          <a:xfrm>
            <a:off x="515009" y="1763688"/>
            <a:ext cx="5904656" cy="7986802"/>
          </a:xfrm>
          <a:prstGeom prst="rect">
            <a:avLst/>
          </a:prstGeom>
        </p:spPr>
        <p:txBody>
          <a:bodyPr wrap="square">
            <a:spAutoFit/>
          </a:bodyPr>
          <a:lstStyle/>
          <a:p>
            <a:r>
              <a:rPr lang="fr-FR" b="1" u="sng" dirty="0" smtClean="0">
                <a:solidFill>
                  <a:srgbClr val="002060"/>
                </a:solidFill>
              </a:rPr>
              <a:t>Santé </a:t>
            </a:r>
            <a:r>
              <a:rPr lang="fr-FR" b="1" u="sng" dirty="0">
                <a:solidFill>
                  <a:srgbClr val="002060"/>
                </a:solidFill>
              </a:rPr>
              <a:t>et sécurité : </a:t>
            </a:r>
            <a:endParaRPr lang="fr-FR" dirty="0">
              <a:solidFill>
                <a:srgbClr val="002060"/>
              </a:solidFill>
            </a:endParaRPr>
          </a:p>
          <a:p>
            <a:pPr marL="285750" indent="-285750">
              <a:lnSpc>
                <a:spcPct val="150000"/>
              </a:lnSpc>
              <a:buFont typeface="Arial" panose="020B0604020202020204" pitchFamily="34" charset="0"/>
              <a:buChar char="•"/>
            </a:pPr>
            <a:r>
              <a:rPr lang="fr-FR" dirty="0" smtClean="0"/>
              <a:t>Visite </a:t>
            </a:r>
            <a:r>
              <a:rPr lang="fr-FR" dirty="0"/>
              <a:t>de conformité du domicile (procédure, conséquences si le domicile n'est pas conforme) </a:t>
            </a:r>
          </a:p>
          <a:p>
            <a:pPr marL="285750" indent="-285750">
              <a:lnSpc>
                <a:spcPct val="150000"/>
              </a:lnSpc>
              <a:buFont typeface="Arial" panose="020B0604020202020204" pitchFamily="34" charset="0"/>
              <a:buChar char="•"/>
            </a:pPr>
            <a:r>
              <a:rPr lang="fr-FR" dirty="0" smtClean="0"/>
              <a:t>Accident </a:t>
            </a:r>
            <a:r>
              <a:rPr lang="fr-FR" dirty="0"/>
              <a:t>du travail (modalités d'information de l'employeur en cas d'accident, cas de contestation de l'employeur) </a:t>
            </a:r>
          </a:p>
          <a:p>
            <a:pPr marL="285750" indent="-285750">
              <a:lnSpc>
                <a:spcPct val="150000"/>
              </a:lnSpc>
              <a:buFont typeface="Arial" panose="020B0604020202020204" pitchFamily="34" charset="0"/>
              <a:buChar char="•"/>
            </a:pPr>
            <a:r>
              <a:rPr lang="fr-FR" dirty="0" smtClean="0"/>
              <a:t>Maintien </a:t>
            </a:r>
            <a:r>
              <a:rPr lang="fr-FR" dirty="0"/>
              <a:t>du lien </a:t>
            </a:r>
            <a:r>
              <a:rPr lang="fr-FR" dirty="0" smtClean="0"/>
              <a:t>social</a:t>
            </a:r>
            <a:endParaRPr lang="fr-FR" b="1" u="sng" dirty="0" smtClean="0"/>
          </a:p>
          <a:p>
            <a:pPr>
              <a:lnSpc>
                <a:spcPct val="150000"/>
              </a:lnSpc>
            </a:pPr>
            <a:r>
              <a:rPr lang="fr-FR" b="1" u="sng" dirty="0" smtClean="0">
                <a:solidFill>
                  <a:srgbClr val="002060"/>
                </a:solidFill>
              </a:rPr>
              <a:t>Formation </a:t>
            </a:r>
            <a:r>
              <a:rPr lang="fr-FR" b="1" u="sng" dirty="0">
                <a:solidFill>
                  <a:srgbClr val="002060"/>
                </a:solidFill>
              </a:rPr>
              <a:t>et sensibilisation : </a:t>
            </a:r>
            <a:endParaRPr lang="fr-FR" dirty="0">
              <a:solidFill>
                <a:srgbClr val="002060"/>
              </a:solidFill>
            </a:endParaRPr>
          </a:p>
          <a:p>
            <a:pPr marL="285750" indent="-285750">
              <a:lnSpc>
                <a:spcPct val="150000"/>
              </a:lnSpc>
              <a:buFont typeface="Arial" panose="020B0604020202020204" pitchFamily="34" charset="0"/>
              <a:buChar char="•"/>
            </a:pPr>
            <a:r>
              <a:rPr lang="fr-FR" dirty="0" smtClean="0"/>
              <a:t>Destinataires </a:t>
            </a:r>
            <a:endParaRPr lang="fr-FR" dirty="0"/>
          </a:p>
          <a:p>
            <a:pPr marL="285750" indent="-285750">
              <a:lnSpc>
                <a:spcPct val="150000"/>
              </a:lnSpc>
              <a:buFont typeface="Arial" panose="020B0604020202020204" pitchFamily="34" charset="0"/>
              <a:buChar char="•"/>
            </a:pPr>
            <a:r>
              <a:rPr lang="fr-FR" dirty="0" smtClean="0"/>
              <a:t>Thématiques </a:t>
            </a:r>
            <a:r>
              <a:rPr lang="fr-FR" dirty="0"/>
              <a:t>abordées </a:t>
            </a:r>
          </a:p>
          <a:p>
            <a:pPr marL="285750" indent="-285750">
              <a:lnSpc>
                <a:spcPct val="150000"/>
              </a:lnSpc>
              <a:buFont typeface="Arial" panose="020B0604020202020204" pitchFamily="34" charset="0"/>
              <a:buChar char="•"/>
            </a:pPr>
            <a:r>
              <a:rPr lang="fr-FR" dirty="0" smtClean="0"/>
              <a:t>Forme</a:t>
            </a:r>
            <a:endParaRPr lang="fr-FR" b="1" u="sng" dirty="0" smtClean="0">
              <a:solidFill>
                <a:srgbClr val="002060"/>
              </a:solidFill>
            </a:endParaRPr>
          </a:p>
          <a:p>
            <a:pPr>
              <a:lnSpc>
                <a:spcPct val="150000"/>
              </a:lnSpc>
            </a:pPr>
            <a:r>
              <a:rPr lang="fr-FR" b="1" u="sng" dirty="0" smtClean="0">
                <a:solidFill>
                  <a:srgbClr val="002060"/>
                </a:solidFill>
              </a:rPr>
              <a:t>Organisation </a:t>
            </a:r>
            <a:r>
              <a:rPr lang="fr-FR" b="1" u="sng" dirty="0">
                <a:solidFill>
                  <a:srgbClr val="002060"/>
                </a:solidFill>
              </a:rPr>
              <a:t>du travail : </a:t>
            </a:r>
            <a:endParaRPr lang="fr-FR" dirty="0">
              <a:solidFill>
                <a:srgbClr val="002060"/>
              </a:solidFill>
            </a:endParaRPr>
          </a:p>
          <a:p>
            <a:pPr marL="285750" indent="-285750">
              <a:lnSpc>
                <a:spcPct val="150000"/>
              </a:lnSpc>
              <a:buFont typeface="Arial" panose="020B0604020202020204" pitchFamily="34" charset="0"/>
              <a:buChar char="•"/>
            </a:pPr>
            <a:r>
              <a:rPr lang="fr-FR" dirty="0" smtClean="0"/>
              <a:t>Choix </a:t>
            </a:r>
            <a:r>
              <a:rPr lang="fr-FR" dirty="0"/>
              <a:t>des jours (nombre, cas de fraction et/ou report d'une journée, jours interdits) </a:t>
            </a:r>
          </a:p>
          <a:p>
            <a:pPr marL="285750" indent="-285750">
              <a:lnSpc>
                <a:spcPct val="150000"/>
              </a:lnSpc>
              <a:buFont typeface="Arial" panose="020B0604020202020204" pitchFamily="34" charset="0"/>
              <a:buChar char="•"/>
            </a:pPr>
            <a:r>
              <a:rPr lang="fr-FR" dirty="0" smtClean="0"/>
              <a:t>Durée </a:t>
            </a:r>
            <a:r>
              <a:rPr lang="fr-FR" dirty="0"/>
              <a:t>du travail et plage de </a:t>
            </a:r>
            <a:r>
              <a:rPr lang="fr-FR" dirty="0" err="1"/>
              <a:t>joignabilité</a:t>
            </a:r>
            <a:r>
              <a:rPr lang="fr-FR" dirty="0"/>
              <a:t> </a:t>
            </a:r>
          </a:p>
          <a:p>
            <a:pPr marL="285750" indent="-285750">
              <a:lnSpc>
                <a:spcPct val="150000"/>
              </a:lnSpc>
              <a:buFont typeface="Arial" panose="020B0604020202020204" pitchFamily="34" charset="0"/>
              <a:buChar char="•"/>
            </a:pPr>
            <a:r>
              <a:rPr lang="fr-FR" dirty="0" smtClean="0"/>
              <a:t>Charge </a:t>
            </a:r>
            <a:r>
              <a:rPr lang="fr-FR" dirty="0"/>
              <a:t>de travail </a:t>
            </a:r>
          </a:p>
          <a:p>
            <a:pPr marL="285750" indent="-285750">
              <a:lnSpc>
                <a:spcPct val="150000"/>
              </a:lnSpc>
              <a:buFont typeface="Arial" panose="020B0604020202020204" pitchFamily="34" charset="0"/>
              <a:buChar char="•"/>
            </a:pPr>
            <a:r>
              <a:rPr lang="fr-FR" dirty="0" smtClean="0"/>
              <a:t>Droit </a:t>
            </a:r>
            <a:r>
              <a:rPr lang="fr-FR" dirty="0"/>
              <a:t>à la déconnexion (obligations pesant sur l'employeur, cas de sollicitation exceptionnels)</a:t>
            </a:r>
          </a:p>
          <a:p>
            <a:r>
              <a:rPr lang="fr-FR" dirty="0"/>
              <a:t> </a:t>
            </a:r>
          </a:p>
        </p:txBody>
      </p:sp>
    </p:spTree>
    <p:extLst>
      <p:ext uri="{BB962C8B-B14F-4D97-AF65-F5344CB8AC3E}">
        <p14:creationId xmlns:p14="http://schemas.microsoft.com/office/powerpoint/2010/main" val="116809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2"/>
          </a:solidFill>
        </p:spPr>
        <p:txBody>
          <a:bodyPr>
            <a:noAutofit/>
          </a:bodyPr>
          <a:lstStyle/>
          <a:p>
            <a:pPr marL="0" marR="0" indent="0">
              <a:lnSpc>
                <a:spcPct val="119000"/>
              </a:lnSpc>
              <a:spcBef>
                <a:spcPts val="0"/>
              </a:spcBef>
              <a:spcAft>
                <a:spcPts val="0"/>
              </a:spcAft>
            </a:pPr>
            <a:r>
              <a:rPr lang="fr-FR" sz="2800" b="1" kern="1400" dirty="0" smtClean="0">
                <a:solidFill>
                  <a:srgbClr val="00B696"/>
                </a:solidFill>
                <a:effectLst/>
                <a:latin typeface="Marianne Light"/>
              </a:rPr>
              <a:t>À QUOI PENSER PENDANT LA NÉGOCIATION ? (à propos du matériel)</a:t>
            </a:r>
            <a:endParaRPr lang="fr-FR" sz="2800" dirty="0"/>
          </a:p>
        </p:txBody>
      </p:sp>
      <p:sp>
        <p:nvSpPr>
          <p:cNvPr id="3" name="Espace réservé du contenu 2"/>
          <p:cNvSpPr>
            <a:spLocks noGrp="1"/>
          </p:cNvSpPr>
          <p:nvPr>
            <p:ph idx="1"/>
          </p:nvPr>
        </p:nvSpPr>
        <p:spPr>
          <a:xfrm>
            <a:off x="332656" y="2123728"/>
            <a:ext cx="6172200" cy="6034617"/>
          </a:xfrm>
        </p:spPr>
        <p:txBody>
          <a:bodyPr/>
          <a:lstStyle/>
          <a:p>
            <a:pPr marL="0" marR="0">
              <a:spcBef>
                <a:spcPts val="0"/>
              </a:spcBef>
              <a:spcAft>
                <a:spcPts val="0"/>
              </a:spcAft>
            </a:pPr>
            <a:endParaRPr lang="fr-FR" dirty="0" smtClean="0">
              <a:effectLst/>
            </a:endParaRPr>
          </a:p>
          <a:p>
            <a:endParaRPr lang="fr-FR" dirty="0"/>
          </a:p>
        </p:txBody>
      </p:sp>
      <p:sp>
        <p:nvSpPr>
          <p:cNvPr id="4" name="Text Box 2"/>
          <p:cNvSpPr txBox="1">
            <a:spLocks noChangeArrowheads="1"/>
          </p:cNvSpPr>
          <p:nvPr/>
        </p:nvSpPr>
        <p:spPr bwMode="auto">
          <a:xfrm>
            <a:off x="332656" y="1835696"/>
            <a:ext cx="6192688" cy="6984776"/>
          </a:xfrm>
          <a:prstGeom prst="rect">
            <a:avLst/>
          </a:prstGeom>
          <a:solidFill>
            <a:srgbClr val="F3F3F3"/>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nSpc>
                <a:spcPct val="119000"/>
              </a:lnSpc>
              <a:spcAft>
                <a:spcPts val="1400"/>
              </a:spcAft>
            </a:pPr>
            <a:r>
              <a:rPr lang="fr-FR" b="1" u="sng" kern="1400" dirty="0" smtClean="0">
                <a:solidFill>
                  <a:srgbClr val="000191"/>
                </a:solidFill>
                <a:effectLst/>
                <a:latin typeface="Marianne"/>
              </a:rPr>
              <a:t>Équipements de travail : </a:t>
            </a:r>
            <a:endParaRPr lang="fr-FR" sz="1400" kern="1400" dirty="0">
              <a:solidFill>
                <a:srgbClr val="000000"/>
              </a:solidFill>
            </a:endParaRPr>
          </a:p>
          <a:p>
            <a:pPr marL="359994" indent="-359994">
              <a:lnSpc>
                <a:spcPct val="119000"/>
              </a:lnSpc>
              <a:spcAft>
                <a:spcPts val="800"/>
              </a:spcAft>
            </a:pPr>
            <a:r>
              <a:rPr lang="fr-FR" sz="1400" kern="1400" dirty="0" smtClean="0">
                <a:solidFill>
                  <a:srgbClr val="000000"/>
                </a:solidFill>
                <a:effectLst/>
                <a:latin typeface="Symbol"/>
              </a:rPr>
              <a:t>·</a:t>
            </a:r>
            <a:r>
              <a:rPr lang="fr-FR" sz="1400" kern="1400" dirty="0">
                <a:solidFill>
                  <a:srgbClr val="000000"/>
                </a:solidFill>
              </a:rPr>
              <a:t> </a:t>
            </a:r>
            <a:r>
              <a:rPr lang="fr-FR" kern="1400" dirty="0" smtClean="0">
                <a:solidFill>
                  <a:srgbClr val="000000"/>
                </a:solidFill>
                <a:effectLst/>
                <a:latin typeface="Marianne"/>
              </a:rPr>
              <a:t>Liste des équipements fournis </a:t>
            </a:r>
            <a:endParaRPr lang="fr-FR" sz="1400" kern="1400" dirty="0">
              <a:solidFill>
                <a:srgbClr val="000000"/>
              </a:solidFill>
            </a:endParaRPr>
          </a:p>
          <a:p>
            <a:pPr marL="359994" indent="-359994">
              <a:lnSpc>
                <a:spcPct val="119000"/>
              </a:lnSpc>
              <a:spcAft>
                <a:spcPts val="800"/>
              </a:spcAft>
            </a:pPr>
            <a:r>
              <a:rPr lang="fr-FR" sz="1400" kern="1400" dirty="0" smtClean="0">
                <a:solidFill>
                  <a:srgbClr val="000000"/>
                </a:solidFill>
                <a:effectLst/>
                <a:latin typeface="Symbol"/>
              </a:rPr>
              <a:t>·</a:t>
            </a:r>
            <a:r>
              <a:rPr lang="fr-FR" sz="1400" kern="1400" dirty="0">
                <a:solidFill>
                  <a:srgbClr val="000000"/>
                </a:solidFill>
              </a:rPr>
              <a:t> </a:t>
            </a:r>
            <a:r>
              <a:rPr lang="fr-FR" kern="1400" dirty="0" smtClean="0">
                <a:solidFill>
                  <a:srgbClr val="000000"/>
                </a:solidFill>
                <a:effectLst/>
                <a:latin typeface="Marianne"/>
              </a:rPr>
              <a:t>Obligations pesant sur les parties </a:t>
            </a:r>
            <a:endParaRPr lang="fr-FR" sz="1400" kern="1400" dirty="0">
              <a:solidFill>
                <a:srgbClr val="000000"/>
              </a:solidFill>
            </a:endParaRPr>
          </a:p>
          <a:p>
            <a:pPr marL="359994" indent="-359994">
              <a:lnSpc>
                <a:spcPct val="119000"/>
              </a:lnSpc>
              <a:spcAft>
                <a:spcPts val="800"/>
              </a:spcAft>
            </a:pPr>
            <a:r>
              <a:rPr lang="fr-FR" sz="1400" kern="1400" dirty="0" smtClean="0">
                <a:solidFill>
                  <a:srgbClr val="000191"/>
                </a:solidFill>
                <a:effectLst/>
                <a:latin typeface="Symbol"/>
              </a:rPr>
              <a:t>·</a:t>
            </a:r>
            <a:r>
              <a:rPr lang="fr-FR" sz="1400" kern="1400" dirty="0">
                <a:solidFill>
                  <a:srgbClr val="000000"/>
                </a:solidFill>
              </a:rPr>
              <a:t> </a:t>
            </a:r>
            <a:r>
              <a:rPr lang="fr-FR" kern="1400" dirty="0" smtClean="0">
                <a:solidFill>
                  <a:srgbClr val="000000"/>
                </a:solidFill>
                <a:effectLst/>
                <a:latin typeface="Marianne"/>
              </a:rPr>
              <a:t>Cas d'utilisation du matériel personnel</a:t>
            </a:r>
          </a:p>
          <a:p>
            <a:pPr marL="359994" indent="-359994">
              <a:lnSpc>
                <a:spcPct val="119000"/>
              </a:lnSpc>
              <a:spcAft>
                <a:spcPts val="800"/>
              </a:spcAft>
            </a:pPr>
            <a:endParaRPr lang="fr-FR" sz="1400" kern="1400" dirty="0" smtClean="0">
              <a:solidFill>
                <a:srgbClr val="000000"/>
              </a:solidFill>
            </a:endParaRPr>
          </a:p>
          <a:p>
            <a:pPr marL="359994" indent="-359994">
              <a:lnSpc>
                <a:spcPct val="119000"/>
              </a:lnSpc>
              <a:spcAft>
                <a:spcPts val="800"/>
              </a:spcAft>
            </a:pPr>
            <a:endParaRPr lang="fr-FR" sz="1400" kern="1400" dirty="0">
              <a:solidFill>
                <a:srgbClr val="000000"/>
              </a:solidFill>
            </a:endParaRPr>
          </a:p>
          <a:p>
            <a:pPr>
              <a:lnSpc>
                <a:spcPct val="119000"/>
              </a:lnSpc>
              <a:spcAft>
                <a:spcPts val="1400"/>
              </a:spcAft>
            </a:pPr>
            <a:r>
              <a:rPr lang="fr-FR" b="1" u="sng" kern="1400" dirty="0" smtClean="0">
                <a:solidFill>
                  <a:srgbClr val="000191"/>
                </a:solidFill>
                <a:effectLst/>
                <a:latin typeface="Marianne"/>
              </a:rPr>
              <a:t> Prise en charge des frais professionnels : </a:t>
            </a:r>
            <a:endParaRPr lang="fr-FR" sz="1400" kern="1400" dirty="0">
              <a:solidFill>
                <a:srgbClr val="000000"/>
              </a:solidFill>
            </a:endParaRPr>
          </a:p>
          <a:p>
            <a:pPr marL="359994" indent="-359994">
              <a:lnSpc>
                <a:spcPct val="119000"/>
              </a:lnSpc>
              <a:spcAft>
                <a:spcPts val="800"/>
              </a:spcAft>
            </a:pPr>
            <a:r>
              <a:rPr lang="fr-FR" sz="1400" kern="1400" dirty="0" smtClean="0">
                <a:solidFill>
                  <a:srgbClr val="000000"/>
                </a:solidFill>
                <a:effectLst/>
                <a:latin typeface="Symbol"/>
              </a:rPr>
              <a:t>·</a:t>
            </a:r>
            <a:r>
              <a:rPr lang="fr-FR" sz="1400" kern="1400" dirty="0">
                <a:solidFill>
                  <a:srgbClr val="000000"/>
                </a:solidFill>
              </a:rPr>
              <a:t> </a:t>
            </a:r>
            <a:r>
              <a:rPr lang="fr-FR" kern="1400" dirty="0" smtClean="0">
                <a:solidFill>
                  <a:srgbClr val="000000"/>
                </a:solidFill>
                <a:effectLst/>
                <a:latin typeface="Marianne"/>
              </a:rPr>
              <a:t>Liste des coûts pris en charge </a:t>
            </a:r>
            <a:endParaRPr lang="fr-FR" sz="1400" kern="1400" dirty="0">
              <a:solidFill>
                <a:srgbClr val="000000"/>
              </a:solidFill>
            </a:endParaRPr>
          </a:p>
          <a:p>
            <a:pPr marL="359994" indent="-359994">
              <a:lnSpc>
                <a:spcPct val="119000"/>
              </a:lnSpc>
              <a:spcAft>
                <a:spcPts val="800"/>
              </a:spcAft>
            </a:pPr>
            <a:r>
              <a:rPr lang="fr-FR" sz="1400" kern="1400" dirty="0" smtClean="0">
                <a:solidFill>
                  <a:srgbClr val="000000"/>
                </a:solidFill>
                <a:effectLst/>
                <a:latin typeface="Symbol"/>
              </a:rPr>
              <a:t>·</a:t>
            </a:r>
            <a:r>
              <a:rPr lang="fr-FR" sz="1400" kern="1400" dirty="0">
                <a:solidFill>
                  <a:srgbClr val="000000"/>
                </a:solidFill>
              </a:rPr>
              <a:t> </a:t>
            </a:r>
            <a:r>
              <a:rPr lang="fr-FR" kern="1400" dirty="0" smtClean="0">
                <a:solidFill>
                  <a:srgbClr val="000000"/>
                </a:solidFill>
                <a:effectLst/>
                <a:latin typeface="Marianne"/>
              </a:rPr>
              <a:t>Modalités de prise en charge (indemnité forfaitaire ou remboursement de chaque facture) </a:t>
            </a:r>
            <a:endParaRPr lang="fr-FR" sz="1400" kern="1400" dirty="0">
              <a:solidFill>
                <a:srgbClr val="000000"/>
              </a:solidFill>
            </a:endParaRPr>
          </a:p>
          <a:p>
            <a:pPr marL="359994" indent="-359994">
              <a:lnSpc>
                <a:spcPct val="119000"/>
              </a:lnSpc>
              <a:spcAft>
                <a:spcPts val="800"/>
              </a:spcAft>
            </a:pPr>
            <a:r>
              <a:rPr lang="fr-FR" sz="1400" kern="1400" dirty="0" smtClean="0">
                <a:solidFill>
                  <a:srgbClr val="000191"/>
                </a:solidFill>
                <a:effectLst/>
                <a:latin typeface="Symbol"/>
              </a:rPr>
              <a:t>·</a:t>
            </a:r>
            <a:r>
              <a:rPr lang="fr-FR" sz="1400" kern="1400" dirty="0">
                <a:solidFill>
                  <a:srgbClr val="000000"/>
                </a:solidFill>
              </a:rPr>
              <a:t> </a:t>
            </a:r>
            <a:r>
              <a:rPr lang="fr-FR" kern="1400" dirty="0" smtClean="0">
                <a:solidFill>
                  <a:srgbClr val="000000"/>
                </a:solidFill>
                <a:effectLst/>
                <a:latin typeface="Marianne"/>
              </a:rPr>
              <a:t>Pièces justificatives à fournir par le salarié</a:t>
            </a:r>
            <a:endParaRPr lang="fr-FR" sz="1400" kern="1400" dirty="0">
              <a:solidFill>
                <a:srgbClr val="000000"/>
              </a:solidFill>
            </a:endParaRPr>
          </a:p>
          <a:p>
            <a:pPr>
              <a:lnSpc>
                <a:spcPct val="119000"/>
              </a:lnSpc>
            </a:pPr>
            <a:r>
              <a:rPr lang="fr-FR" kern="1400" dirty="0" smtClean="0">
                <a:solidFill>
                  <a:srgbClr val="000000"/>
                </a:solidFill>
                <a:effectLst/>
                <a:latin typeface="Marianne"/>
              </a:rPr>
              <a:t> </a:t>
            </a:r>
            <a:endParaRPr lang="fr-FR" sz="1400" kern="1400" dirty="0">
              <a:solidFill>
                <a:srgbClr val="000000"/>
              </a:solidFill>
            </a:endParaRPr>
          </a:p>
          <a:p>
            <a:pPr>
              <a:lnSpc>
                <a:spcPct val="119000"/>
              </a:lnSpc>
              <a:spcAft>
                <a:spcPts val="1400"/>
              </a:spcAft>
            </a:pPr>
            <a:r>
              <a:rPr lang="fr-FR" b="1" u="sng" kern="1400" dirty="0" smtClean="0">
                <a:solidFill>
                  <a:srgbClr val="000191"/>
                </a:solidFill>
                <a:effectLst/>
                <a:latin typeface="Marianne"/>
              </a:rPr>
              <a:t>Confidentialité et protection des données : </a:t>
            </a:r>
            <a:endParaRPr lang="fr-FR" sz="1400" kern="1400" dirty="0">
              <a:solidFill>
                <a:srgbClr val="000000"/>
              </a:solidFill>
            </a:endParaRPr>
          </a:p>
          <a:p>
            <a:pPr marL="359994" indent="-359994">
              <a:lnSpc>
                <a:spcPct val="119000"/>
              </a:lnSpc>
              <a:spcAft>
                <a:spcPts val="800"/>
              </a:spcAft>
            </a:pPr>
            <a:r>
              <a:rPr lang="fr-FR" sz="1400" kern="1400" dirty="0" smtClean="0">
                <a:solidFill>
                  <a:srgbClr val="000000"/>
                </a:solidFill>
                <a:effectLst/>
                <a:latin typeface="Symbol"/>
              </a:rPr>
              <a:t>·</a:t>
            </a:r>
            <a:r>
              <a:rPr lang="fr-FR" sz="1400" kern="1400" dirty="0">
                <a:solidFill>
                  <a:srgbClr val="000000"/>
                </a:solidFill>
              </a:rPr>
              <a:t> </a:t>
            </a:r>
            <a:r>
              <a:rPr lang="fr-FR" kern="1400" dirty="0" smtClean="0">
                <a:solidFill>
                  <a:srgbClr val="000000"/>
                </a:solidFill>
                <a:effectLst/>
                <a:latin typeface="Marianne"/>
              </a:rPr>
              <a:t>Obligations pesant sur le salarié </a:t>
            </a:r>
            <a:endParaRPr lang="fr-FR" sz="1400" kern="1400" dirty="0">
              <a:solidFill>
                <a:srgbClr val="000000"/>
              </a:solidFill>
            </a:endParaRPr>
          </a:p>
          <a:p>
            <a:pPr marL="359994" indent="-359994">
              <a:lnSpc>
                <a:spcPct val="119000"/>
              </a:lnSpc>
              <a:spcAft>
                <a:spcPts val="800"/>
              </a:spcAft>
            </a:pPr>
            <a:r>
              <a:rPr lang="fr-FR" sz="1400" kern="1400" dirty="0" smtClean="0">
                <a:solidFill>
                  <a:srgbClr val="000000"/>
                </a:solidFill>
                <a:effectLst/>
                <a:latin typeface="Symbol"/>
              </a:rPr>
              <a:t>·</a:t>
            </a:r>
            <a:r>
              <a:rPr lang="fr-FR" sz="1400" kern="1400" dirty="0">
                <a:solidFill>
                  <a:srgbClr val="000000"/>
                </a:solidFill>
              </a:rPr>
              <a:t> </a:t>
            </a:r>
            <a:r>
              <a:rPr lang="fr-FR" kern="1400" dirty="0" smtClean="0">
                <a:solidFill>
                  <a:srgbClr val="000000"/>
                </a:solidFill>
                <a:effectLst/>
                <a:latin typeface="Marianne"/>
              </a:rPr>
              <a:t>Sanctions prévues par l'employeur</a:t>
            </a:r>
            <a:endParaRPr lang="fr-FR" sz="1400" kern="1400" dirty="0">
              <a:solidFill>
                <a:srgbClr val="000000"/>
              </a:solidFill>
            </a:endParaRPr>
          </a:p>
          <a:p>
            <a:pPr>
              <a:lnSpc>
                <a:spcPct val="119000"/>
              </a:lnSpc>
              <a:spcAft>
                <a:spcPts val="600"/>
              </a:spcAft>
            </a:pPr>
            <a:r>
              <a:rPr lang="fr-FR" sz="1400" kern="1400" dirty="0">
                <a:solidFill>
                  <a:srgbClr val="000000"/>
                </a:solidFill>
              </a:rPr>
              <a:t> </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7974" y="3527316"/>
            <a:ext cx="1390905" cy="90066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1208" y="6072809"/>
            <a:ext cx="1008112" cy="728756"/>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20011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4058"/>
            <a:ext cx="6858000" cy="9258411"/>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2" name="Titre 1"/>
          <p:cNvSpPr>
            <a:spLocks noGrp="1"/>
          </p:cNvSpPr>
          <p:nvPr>
            <p:ph type="title"/>
          </p:nvPr>
        </p:nvSpPr>
        <p:spPr/>
        <p:txBody>
          <a:bodyPr>
            <a:normAutofit fontScale="90000"/>
          </a:bodyPr>
          <a:lstStyle/>
          <a:p>
            <a:pPr>
              <a:lnSpc>
                <a:spcPct val="119000"/>
              </a:lnSpc>
              <a:spcBef>
                <a:spcPts val="0"/>
              </a:spcBef>
            </a:pPr>
            <a:r>
              <a:rPr lang="fr-FR" b="1" kern="1400" dirty="0" smtClean="0">
                <a:solidFill>
                  <a:srgbClr val="00B696"/>
                </a:solidFill>
                <a:effectLst/>
                <a:latin typeface="Marianne"/>
              </a:rPr>
              <a:t>ET APRÈS LA NÉGOCIATION ?</a:t>
            </a:r>
            <a:endParaRPr lang="fr-FR" dirty="0"/>
          </a:p>
        </p:txBody>
      </p:sp>
      <p:sp>
        <p:nvSpPr>
          <p:cNvPr id="4" name="ZoneTexte 3"/>
          <p:cNvSpPr txBox="1"/>
          <p:nvPr/>
        </p:nvSpPr>
        <p:spPr>
          <a:xfrm>
            <a:off x="332656" y="1907704"/>
            <a:ext cx="6192688" cy="6040884"/>
          </a:xfrm>
          <a:prstGeom prst="rect">
            <a:avLst/>
          </a:prstGeom>
          <a:noFill/>
        </p:spPr>
        <p:txBody>
          <a:bodyPr wrap="square" rtlCol="0">
            <a:spAutoFit/>
          </a:bodyPr>
          <a:lstStyle/>
          <a:p>
            <a:pPr>
              <a:lnSpc>
                <a:spcPct val="119000"/>
              </a:lnSpc>
              <a:spcAft>
                <a:spcPts val="1400"/>
              </a:spcAft>
            </a:pPr>
            <a:r>
              <a:rPr lang="fr-FR" b="1" kern="1400" dirty="0" smtClean="0">
                <a:solidFill>
                  <a:srgbClr val="FFFFFF"/>
                </a:solidFill>
                <a:effectLst/>
                <a:latin typeface="Marianne"/>
              </a:rPr>
              <a:t>Prévoir une clause de suivi de l'accord télétravail </a:t>
            </a:r>
            <a:endParaRPr lang="fr-FR" sz="1400" kern="1400" dirty="0">
              <a:solidFill>
                <a:srgbClr val="000000"/>
              </a:solidFill>
            </a:endParaRPr>
          </a:p>
          <a:p>
            <a:pPr>
              <a:lnSpc>
                <a:spcPct val="119000"/>
              </a:lnSpc>
              <a:spcAft>
                <a:spcPts val="1400"/>
              </a:spcAft>
            </a:pPr>
            <a:r>
              <a:rPr lang="fr-FR" b="1" kern="1400" dirty="0" smtClean="0">
                <a:solidFill>
                  <a:srgbClr val="FFFFFF"/>
                </a:solidFill>
                <a:effectLst/>
                <a:latin typeface="Marianne"/>
              </a:rPr>
              <a:t>Réévaluer la situation de télétravail lors du renouvellement de l'avenant : </a:t>
            </a:r>
            <a:endParaRPr lang="fr-FR" sz="1400" kern="1400" dirty="0">
              <a:solidFill>
                <a:srgbClr val="000000"/>
              </a:solidFill>
            </a:endParaRPr>
          </a:p>
          <a:p>
            <a:pPr marL="359994" indent="-359994">
              <a:lnSpc>
                <a:spcPct val="119000"/>
              </a:lnSpc>
            </a:pPr>
            <a:r>
              <a:rPr lang="fr-FR" sz="1400" kern="1400" dirty="0" smtClean="0">
                <a:solidFill>
                  <a:srgbClr val="FFFFFF"/>
                </a:solidFill>
                <a:effectLst/>
                <a:latin typeface="Symbol"/>
              </a:rPr>
              <a:t>·</a:t>
            </a:r>
            <a:r>
              <a:rPr lang="fr-FR" sz="1400" kern="1400" dirty="0">
                <a:solidFill>
                  <a:srgbClr val="000000"/>
                </a:solidFill>
              </a:rPr>
              <a:t> </a:t>
            </a:r>
            <a:r>
              <a:rPr lang="fr-FR" kern="1400" dirty="0" smtClean="0">
                <a:solidFill>
                  <a:srgbClr val="FFFFFF"/>
                </a:solidFill>
                <a:effectLst/>
                <a:latin typeface="Marianne"/>
              </a:rPr>
              <a:t>Conditions d'éligibilité </a:t>
            </a:r>
            <a:endParaRPr lang="fr-FR" sz="1400" kern="1400" dirty="0">
              <a:solidFill>
                <a:srgbClr val="000000"/>
              </a:solidFill>
            </a:endParaRPr>
          </a:p>
          <a:p>
            <a:pPr marL="359994" indent="-359994">
              <a:lnSpc>
                <a:spcPct val="119000"/>
              </a:lnSpc>
              <a:spcAft>
                <a:spcPts val="1400"/>
              </a:spcAft>
            </a:pPr>
            <a:r>
              <a:rPr lang="fr-FR" sz="1400" kern="1400" dirty="0" smtClean="0">
                <a:solidFill>
                  <a:srgbClr val="FFFFFF"/>
                </a:solidFill>
                <a:effectLst/>
                <a:latin typeface="Symbol"/>
              </a:rPr>
              <a:t>·</a:t>
            </a:r>
            <a:r>
              <a:rPr lang="fr-FR" sz="1400" kern="1400" dirty="0">
                <a:solidFill>
                  <a:srgbClr val="000000"/>
                </a:solidFill>
              </a:rPr>
              <a:t> </a:t>
            </a:r>
            <a:r>
              <a:rPr lang="fr-FR" kern="1400" dirty="0" smtClean="0">
                <a:solidFill>
                  <a:srgbClr val="FFFFFF"/>
                </a:solidFill>
                <a:effectLst/>
                <a:latin typeface="Marianne"/>
              </a:rPr>
              <a:t>Prise en charge des frais professionnels </a:t>
            </a:r>
            <a:endParaRPr lang="fr-FR" sz="1400" kern="1400" dirty="0">
              <a:solidFill>
                <a:srgbClr val="000000"/>
              </a:solidFill>
            </a:endParaRPr>
          </a:p>
          <a:p>
            <a:pPr>
              <a:lnSpc>
                <a:spcPct val="119000"/>
              </a:lnSpc>
              <a:spcAft>
                <a:spcPts val="1400"/>
              </a:spcAft>
            </a:pPr>
            <a:r>
              <a:rPr lang="fr-FR" b="1" kern="1400" dirty="0" smtClean="0">
                <a:solidFill>
                  <a:srgbClr val="FFFFFF"/>
                </a:solidFill>
                <a:effectLst/>
                <a:latin typeface="Marianne"/>
              </a:rPr>
              <a:t>Discuter lors des réunions CSE/CSSCT des informations qui leur ont été transmises : </a:t>
            </a:r>
            <a:endParaRPr lang="fr-FR" sz="1400" kern="1400" dirty="0">
              <a:solidFill>
                <a:srgbClr val="000000"/>
              </a:solidFill>
            </a:endParaRPr>
          </a:p>
          <a:p>
            <a:pPr marL="359994" indent="-359994">
              <a:lnSpc>
                <a:spcPct val="119000"/>
              </a:lnSpc>
            </a:pPr>
            <a:r>
              <a:rPr lang="fr-FR" sz="1400" kern="1400" dirty="0" smtClean="0">
                <a:solidFill>
                  <a:srgbClr val="FFFFFF"/>
                </a:solidFill>
                <a:effectLst/>
                <a:latin typeface="Symbol"/>
              </a:rPr>
              <a:t>·</a:t>
            </a:r>
            <a:r>
              <a:rPr lang="fr-FR" sz="1400" kern="1400" dirty="0">
                <a:solidFill>
                  <a:srgbClr val="000000"/>
                </a:solidFill>
              </a:rPr>
              <a:t> </a:t>
            </a:r>
            <a:r>
              <a:rPr lang="fr-FR" kern="1400" dirty="0" smtClean="0">
                <a:solidFill>
                  <a:srgbClr val="FFFFFF"/>
                </a:solidFill>
                <a:effectLst/>
                <a:latin typeface="Marianne"/>
              </a:rPr>
              <a:t>Nombre et raison des refus ou décisions de mettre fin au télétravail </a:t>
            </a:r>
            <a:endParaRPr lang="fr-FR" sz="1400" kern="1400" dirty="0">
              <a:solidFill>
                <a:srgbClr val="000000"/>
              </a:solidFill>
            </a:endParaRPr>
          </a:p>
          <a:p>
            <a:pPr marL="359994" indent="-359994">
              <a:lnSpc>
                <a:spcPct val="119000"/>
              </a:lnSpc>
              <a:spcAft>
                <a:spcPts val="1400"/>
              </a:spcAft>
            </a:pPr>
            <a:r>
              <a:rPr lang="fr-FR" sz="1400" kern="1400" dirty="0" smtClean="0">
                <a:solidFill>
                  <a:srgbClr val="FFFFFF"/>
                </a:solidFill>
                <a:effectLst/>
                <a:latin typeface="Symbol"/>
              </a:rPr>
              <a:t>·</a:t>
            </a:r>
            <a:r>
              <a:rPr lang="fr-FR" sz="1400" kern="1400" dirty="0">
                <a:solidFill>
                  <a:srgbClr val="000000"/>
                </a:solidFill>
              </a:rPr>
              <a:t> </a:t>
            </a:r>
            <a:r>
              <a:rPr lang="fr-FR" kern="1400" dirty="0" smtClean="0">
                <a:solidFill>
                  <a:srgbClr val="FFFFFF"/>
                </a:solidFill>
                <a:effectLst/>
                <a:latin typeface="Marianne"/>
              </a:rPr>
              <a:t>Nombre d'accidents du travail </a:t>
            </a:r>
            <a:endParaRPr lang="fr-FR" sz="1400" kern="1400" dirty="0">
              <a:solidFill>
                <a:srgbClr val="000000"/>
              </a:solidFill>
            </a:endParaRPr>
          </a:p>
          <a:p>
            <a:pPr>
              <a:lnSpc>
                <a:spcPct val="119000"/>
              </a:lnSpc>
              <a:spcAft>
                <a:spcPts val="1400"/>
              </a:spcAft>
            </a:pPr>
            <a:r>
              <a:rPr lang="fr-FR" b="1" kern="1400" dirty="0" smtClean="0">
                <a:solidFill>
                  <a:srgbClr val="FFFFFF"/>
                </a:solidFill>
                <a:effectLst/>
                <a:latin typeface="Marianne"/>
              </a:rPr>
              <a:t>Discuter avec le salarié lors de l'entretien annuel sur ce qui pourrait être amélioré : </a:t>
            </a:r>
            <a:endParaRPr lang="fr-FR" sz="1400" kern="1400" dirty="0">
              <a:solidFill>
                <a:srgbClr val="000000"/>
              </a:solidFill>
            </a:endParaRPr>
          </a:p>
          <a:p>
            <a:pPr marL="359994" indent="-359994">
              <a:lnSpc>
                <a:spcPct val="119000"/>
              </a:lnSpc>
            </a:pPr>
            <a:r>
              <a:rPr lang="fr-FR" sz="1400" kern="1400" dirty="0" smtClean="0">
                <a:solidFill>
                  <a:srgbClr val="FFFFFF"/>
                </a:solidFill>
                <a:effectLst/>
                <a:latin typeface="Symbol"/>
              </a:rPr>
              <a:t>·</a:t>
            </a:r>
            <a:r>
              <a:rPr lang="fr-FR" sz="1400" kern="1400" dirty="0">
                <a:solidFill>
                  <a:srgbClr val="000000"/>
                </a:solidFill>
              </a:rPr>
              <a:t> </a:t>
            </a:r>
            <a:r>
              <a:rPr lang="fr-FR" kern="1400" dirty="0" smtClean="0">
                <a:solidFill>
                  <a:srgbClr val="FFFFFF"/>
                </a:solidFill>
                <a:effectLst/>
                <a:latin typeface="Marianne"/>
              </a:rPr>
              <a:t>Charge de travail </a:t>
            </a:r>
            <a:endParaRPr lang="fr-FR" sz="1400" kern="1400" dirty="0">
              <a:solidFill>
                <a:srgbClr val="000000"/>
              </a:solidFill>
            </a:endParaRPr>
          </a:p>
          <a:p>
            <a:pPr marL="359994" indent="-359994">
              <a:lnSpc>
                <a:spcPct val="119000"/>
              </a:lnSpc>
            </a:pPr>
            <a:r>
              <a:rPr lang="fr-FR" sz="1400" kern="1400" dirty="0" smtClean="0">
                <a:solidFill>
                  <a:srgbClr val="FFFFFF"/>
                </a:solidFill>
                <a:effectLst/>
                <a:latin typeface="Symbol"/>
              </a:rPr>
              <a:t>·</a:t>
            </a:r>
            <a:r>
              <a:rPr lang="fr-FR" sz="1400" kern="1400" dirty="0">
                <a:solidFill>
                  <a:srgbClr val="000000"/>
                </a:solidFill>
              </a:rPr>
              <a:t> </a:t>
            </a:r>
            <a:r>
              <a:rPr lang="fr-FR" kern="1400" dirty="0" smtClean="0">
                <a:solidFill>
                  <a:srgbClr val="FFFFFF"/>
                </a:solidFill>
                <a:effectLst/>
                <a:latin typeface="Marianne"/>
              </a:rPr>
              <a:t>Maintien du lien social</a:t>
            </a:r>
            <a:endParaRPr lang="fr-FR" sz="1400" kern="1400" dirty="0">
              <a:solidFill>
                <a:srgbClr val="000000"/>
              </a:solidFill>
            </a:endParaRPr>
          </a:p>
          <a:p>
            <a:pPr>
              <a:lnSpc>
                <a:spcPct val="119000"/>
              </a:lnSpc>
              <a:spcAft>
                <a:spcPts val="600"/>
              </a:spcAft>
            </a:pPr>
            <a:r>
              <a:rPr lang="fr-FR" sz="1400" kern="1400" dirty="0">
                <a:solidFill>
                  <a:srgbClr val="000000"/>
                </a:solidFill>
              </a:rPr>
              <a:t> </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8493" y="7627243"/>
            <a:ext cx="2281014" cy="151675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99626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66" y="0"/>
            <a:ext cx="6858000" cy="91440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6" name="Rectangle à coins arrondis 5"/>
          <p:cNvSpPr/>
          <p:nvPr/>
        </p:nvSpPr>
        <p:spPr>
          <a:xfrm>
            <a:off x="643446" y="539552"/>
            <a:ext cx="5472608" cy="28803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9000"/>
              </a:lnSpc>
              <a:spcAft>
                <a:spcPts val="1400"/>
              </a:spcAft>
            </a:pPr>
            <a:r>
              <a:rPr lang="fr-FR" sz="2400" b="1" u="sng" kern="1400" dirty="0" smtClean="0">
                <a:solidFill>
                  <a:srgbClr val="00B696"/>
                </a:solidFill>
                <a:effectLst/>
                <a:latin typeface="Marianne"/>
              </a:rPr>
              <a:t>CONTACTS</a:t>
            </a:r>
            <a:endParaRPr lang="fr-FR" sz="1400" kern="1400" dirty="0">
              <a:solidFill>
                <a:srgbClr val="000000"/>
              </a:solidFill>
            </a:endParaRPr>
          </a:p>
          <a:p>
            <a:pPr>
              <a:lnSpc>
                <a:spcPct val="119000"/>
              </a:lnSpc>
              <a:spcAft>
                <a:spcPts val="800"/>
              </a:spcAft>
            </a:pPr>
            <a:r>
              <a:rPr lang="fr-FR" b="1" kern="1400" dirty="0" smtClean="0">
                <a:solidFill>
                  <a:srgbClr val="000000"/>
                </a:solidFill>
                <a:effectLst/>
                <a:latin typeface="Marianne"/>
              </a:rPr>
              <a:t>Contacts de l'ODDS :</a:t>
            </a:r>
            <a:endParaRPr lang="fr-FR" sz="1400" kern="1400" dirty="0">
              <a:solidFill>
                <a:srgbClr val="000000"/>
              </a:solidFill>
            </a:endParaRPr>
          </a:p>
          <a:p>
            <a:pPr marL="99149" marR="11862" indent="-99149">
              <a:lnSpc>
                <a:spcPct val="119000"/>
              </a:lnSpc>
            </a:pPr>
            <a:r>
              <a:rPr lang="fr-FR" sz="1400" kern="1400" dirty="0" smtClean="0">
                <a:solidFill>
                  <a:srgbClr val="000000"/>
                </a:solidFill>
                <a:effectLst/>
                <a:latin typeface="Symbol"/>
              </a:rPr>
              <a:t>·</a:t>
            </a:r>
            <a:r>
              <a:rPr lang="fr-FR" sz="1400" kern="1400" dirty="0">
                <a:solidFill>
                  <a:srgbClr val="000000"/>
                </a:solidFill>
              </a:rPr>
              <a:t> </a:t>
            </a:r>
            <a:r>
              <a:rPr lang="fr-FR" u="sng" kern="1400" dirty="0" smtClean="0">
                <a:solidFill>
                  <a:srgbClr val="000000"/>
                </a:solidFill>
                <a:effectLst/>
                <a:latin typeface="Marianne"/>
              </a:rPr>
              <a:t>Par mail :</a:t>
            </a:r>
            <a:r>
              <a:rPr lang="fr-FR" kern="1400" dirty="0" smtClean="0">
                <a:solidFill>
                  <a:srgbClr val="000000"/>
                </a:solidFill>
                <a:effectLst/>
                <a:latin typeface="Marianne"/>
              </a:rPr>
              <a:t> </a:t>
            </a:r>
            <a:endParaRPr lang="fr-FR" sz="1400" kern="1400" dirty="0">
              <a:solidFill>
                <a:srgbClr val="000000"/>
              </a:solidFill>
            </a:endParaRPr>
          </a:p>
          <a:p>
            <a:pPr marL="390525" marR="11862">
              <a:lnSpc>
                <a:spcPct val="119000"/>
              </a:lnSpc>
              <a:spcAft>
                <a:spcPts val="800"/>
              </a:spcAft>
            </a:pPr>
            <a:r>
              <a:rPr lang="fr-FR" b="1" u="sng" kern="1400" dirty="0">
                <a:solidFill>
                  <a:srgbClr val="000000"/>
                </a:solidFill>
                <a:hlinkClick r:id="rId3"/>
              </a:rPr>
              <a:t>observatoire-dialoguesocial@loiret.gouv.fr</a:t>
            </a:r>
            <a:r>
              <a:rPr lang="fr-FR" b="1" kern="1400" dirty="0">
                <a:solidFill>
                  <a:srgbClr val="000000"/>
                </a:solidFill>
              </a:rPr>
              <a:t> </a:t>
            </a:r>
            <a:endParaRPr lang="fr-FR" sz="1400" kern="1400" dirty="0">
              <a:solidFill>
                <a:srgbClr val="000000"/>
              </a:solidFill>
            </a:endParaRPr>
          </a:p>
          <a:p>
            <a:pPr marL="99149" marR="11011" indent="-99149">
              <a:lnSpc>
                <a:spcPct val="119000"/>
              </a:lnSpc>
            </a:pPr>
            <a:r>
              <a:rPr lang="fr-FR" sz="1400" kern="1400" dirty="0" smtClean="0">
                <a:solidFill>
                  <a:srgbClr val="000000"/>
                </a:solidFill>
                <a:effectLst/>
                <a:latin typeface="Symbol"/>
              </a:rPr>
              <a:t>·</a:t>
            </a:r>
            <a:r>
              <a:rPr lang="fr-FR" sz="1400" kern="1400" dirty="0">
                <a:solidFill>
                  <a:srgbClr val="000000"/>
                </a:solidFill>
              </a:rPr>
              <a:t> </a:t>
            </a:r>
            <a:r>
              <a:rPr lang="fr-FR" u="sng" kern="1400" dirty="0" smtClean="0">
                <a:solidFill>
                  <a:srgbClr val="000000"/>
                </a:solidFill>
                <a:effectLst/>
                <a:latin typeface="Marianne"/>
              </a:rPr>
              <a:t>Par téléphone :</a:t>
            </a:r>
            <a:r>
              <a:rPr lang="fr-FR" kern="1400" dirty="0" smtClean="0">
                <a:solidFill>
                  <a:srgbClr val="000000"/>
                </a:solidFill>
                <a:effectLst/>
                <a:latin typeface="Marianne"/>
              </a:rPr>
              <a:t> </a:t>
            </a:r>
            <a:endParaRPr lang="fr-FR" sz="1400" kern="1400" dirty="0">
              <a:solidFill>
                <a:srgbClr val="000000"/>
              </a:solidFill>
            </a:endParaRPr>
          </a:p>
          <a:p>
            <a:pPr marL="390525" marR="11011">
              <a:lnSpc>
                <a:spcPct val="119000"/>
              </a:lnSpc>
              <a:spcAft>
                <a:spcPts val="800"/>
              </a:spcAft>
            </a:pPr>
            <a:r>
              <a:rPr lang="fr-FR" kern="1400" dirty="0" smtClean="0">
                <a:solidFill>
                  <a:srgbClr val="000000"/>
                </a:solidFill>
                <a:effectLst/>
                <a:latin typeface="Marianne"/>
              </a:rPr>
              <a:t>02 38 78 98 45 </a:t>
            </a:r>
            <a:endParaRPr lang="fr-FR" sz="1400" kern="1400" dirty="0">
              <a:solidFill>
                <a:srgbClr val="000000"/>
              </a:solidFill>
            </a:endParaRPr>
          </a:p>
          <a:p>
            <a:pPr>
              <a:lnSpc>
                <a:spcPct val="119000"/>
              </a:lnSpc>
              <a:spcAft>
                <a:spcPts val="600"/>
              </a:spcAft>
            </a:pPr>
            <a:r>
              <a:rPr lang="fr-FR" sz="1400" kern="1400" dirty="0">
                <a:solidFill>
                  <a:srgbClr val="000000"/>
                </a:solidFill>
              </a:rPr>
              <a:t> </a:t>
            </a:r>
          </a:p>
        </p:txBody>
      </p:sp>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4384" y="3635895"/>
            <a:ext cx="1818711" cy="1597517"/>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11" name="Rectangle à coins arrondis 10"/>
          <p:cNvSpPr/>
          <p:nvPr/>
        </p:nvSpPr>
        <p:spPr>
          <a:xfrm>
            <a:off x="673630" y="5508104"/>
            <a:ext cx="5472608" cy="288032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u="sng" dirty="0">
                <a:solidFill>
                  <a:srgbClr val="00CC99"/>
                </a:solidFill>
              </a:rPr>
              <a:t>DOCUMENTATION</a:t>
            </a:r>
            <a:endParaRPr lang="fr-FR" sz="2800" dirty="0">
              <a:solidFill>
                <a:srgbClr val="00CC99"/>
              </a:solidFill>
            </a:endParaRPr>
          </a:p>
          <a:p>
            <a:r>
              <a:rPr lang="fr-FR" sz="2400" dirty="0">
                <a:solidFill>
                  <a:schemeClr val="tx1"/>
                </a:solidFill>
              </a:rPr>
              <a:t>· </a:t>
            </a:r>
            <a:r>
              <a:rPr lang="fr-FR" sz="2400" b="1" dirty="0">
                <a:solidFill>
                  <a:schemeClr val="tx1"/>
                </a:solidFill>
              </a:rPr>
              <a:t>10 recommandations de l'ANACT </a:t>
            </a:r>
            <a:r>
              <a:rPr lang="fr-FR" sz="2400" dirty="0">
                <a:solidFill>
                  <a:schemeClr val="tx1"/>
                </a:solidFill>
              </a:rPr>
              <a:t>pour négocier un accord ou élaborer une charte </a:t>
            </a:r>
            <a:r>
              <a:rPr lang="fr-FR" sz="2400" u="sng" dirty="0">
                <a:solidFill>
                  <a:schemeClr val="tx1"/>
                </a:solidFill>
                <a:hlinkClick r:id="rId5"/>
              </a:rPr>
              <a:t>(ici)</a:t>
            </a:r>
            <a:r>
              <a:rPr lang="fr-FR" sz="2400" dirty="0">
                <a:solidFill>
                  <a:schemeClr val="tx1"/>
                </a:solidFill>
              </a:rPr>
              <a:t> </a:t>
            </a:r>
          </a:p>
          <a:p>
            <a:r>
              <a:rPr lang="fr-FR" sz="2400" dirty="0">
                <a:solidFill>
                  <a:schemeClr val="tx1"/>
                </a:solidFill>
              </a:rPr>
              <a:t>· </a:t>
            </a:r>
            <a:r>
              <a:rPr lang="fr-FR" sz="2400" b="1" dirty="0">
                <a:solidFill>
                  <a:schemeClr val="tx1"/>
                </a:solidFill>
              </a:rPr>
              <a:t>Guide du télétravail </a:t>
            </a:r>
            <a:r>
              <a:rPr lang="fr-FR" sz="2400" dirty="0">
                <a:solidFill>
                  <a:schemeClr val="tx1"/>
                </a:solidFill>
              </a:rPr>
              <a:t>du ministère du Travail, de l'Emploi et de l'Insertion </a:t>
            </a:r>
            <a:r>
              <a:rPr lang="fr-FR" sz="2400" u="sng" dirty="0">
                <a:solidFill>
                  <a:schemeClr val="tx1"/>
                </a:solidFill>
                <a:hlinkClick r:id="rId6"/>
              </a:rPr>
              <a:t>(ici</a:t>
            </a:r>
            <a:r>
              <a:rPr lang="fr-FR" sz="2400" u="sng" dirty="0" smtClean="0">
                <a:solidFill>
                  <a:schemeClr val="tx1"/>
                </a:solidFill>
                <a:hlinkClick r:id="rId6"/>
              </a:rPr>
              <a:t>)</a:t>
            </a:r>
            <a:endParaRPr lang="fr-FR" sz="2400" dirty="0">
              <a:solidFill>
                <a:schemeClr val="tx1"/>
              </a:solidFill>
            </a:endParaRPr>
          </a:p>
        </p:txBody>
      </p:sp>
    </p:spTree>
    <p:extLst>
      <p:ext uri="{BB962C8B-B14F-4D97-AF65-F5344CB8AC3E}">
        <p14:creationId xmlns:p14="http://schemas.microsoft.com/office/powerpoint/2010/main" val="125367656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431</Words>
  <Application>Microsoft Office PowerPoint</Application>
  <PresentationFormat>Affichage à l'écran (4:3)</PresentationFormat>
  <Paragraphs>87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À QUOI PENSER AVANT DE  NÉGOCIER ?</vt:lpstr>
      <vt:lpstr>À QUOI PENSER PENDANT LA NÉGOCIATION ? (à propos du salarié)</vt:lpstr>
      <vt:lpstr>À QUOI PENSER PENDANT LA NÉGOCIATION ? (à propos du matériel)</vt:lpstr>
      <vt:lpstr>ET APRÈS LA NÉGOCIATION ?</vt:lpstr>
      <vt:lpstr>Présentation PowerPoint</vt:lpstr>
    </vt:vector>
  </TitlesOfParts>
  <Company>Ministères Chargés des Affaires Sociales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GUERINEAU Marine (DREETS-CVL)</dc:creator>
  <cp:lastModifiedBy>GUERINEAU Marine (DREETS-CVL)</cp:lastModifiedBy>
  <cp:revision>4</cp:revision>
  <dcterms:created xsi:type="dcterms:W3CDTF">2022-03-17T09:41:23Z</dcterms:created>
  <dcterms:modified xsi:type="dcterms:W3CDTF">2022-03-17T10:16:04Z</dcterms:modified>
</cp:coreProperties>
</file>