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3" r:id="rId2"/>
  </p:sldMasterIdLst>
  <p:notesMasterIdLst>
    <p:notesMasterId r:id="rId19"/>
  </p:notesMasterIdLst>
  <p:sldIdLst>
    <p:sldId id="310" r:id="rId3"/>
    <p:sldId id="311" r:id="rId4"/>
    <p:sldId id="322" r:id="rId5"/>
    <p:sldId id="312" r:id="rId6"/>
    <p:sldId id="313" r:id="rId7"/>
    <p:sldId id="257" r:id="rId8"/>
    <p:sldId id="316" r:id="rId9"/>
    <p:sldId id="317" r:id="rId10"/>
    <p:sldId id="319" r:id="rId11"/>
    <p:sldId id="320" r:id="rId12"/>
    <p:sldId id="323" r:id="rId13"/>
    <p:sldId id="321" r:id="rId14"/>
    <p:sldId id="324" r:id="rId15"/>
    <p:sldId id="325" r:id="rId16"/>
    <p:sldId id="315" r:id="rId17"/>
    <p:sldId id="307"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6385" autoAdjust="0"/>
    <p:restoredTop sz="69194" autoAdjust="0"/>
  </p:normalViewPr>
  <p:slideViewPr>
    <p:cSldViewPr showGuides="1">
      <p:cViewPr>
        <p:scale>
          <a:sx n="98" d="100"/>
          <a:sy n="98" d="100"/>
        </p:scale>
        <p:origin x="-864" y="372"/>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99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06/04/2021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smtClean="0"/>
              <a:t>Bonjour</a:t>
            </a:r>
            <a:r>
              <a:rPr lang="fr-FR" sz="1000" baseline="0" dirty="0" smtClean="0"/>
              <a:t>, je suis Marion </a:t>
            </a:r>
            <a:r>
              <a:rPr lang="fr-FR" sz="1000" baseline="0" dirty="0" err="1" smtClean="0"/>
              <a:t>Hillau</a:t>
            </a:r>
            <a:r>
              <a:rPr lang="fr-FR" sz="1000" baseline="0" dirty="0" smtClean="0"/>
              <a:t> de la </a:t>
            </a:r>
            <a:r>
              <a:rPr lang="fr-FR" sz="1000" baseline="0" dirty="0" err="1" smtClean="0"/>
              <a:t>Direccte</a:t>
            </a:r>
            <a:r>
              <a:rPr lang="fr-FR" sz="1000" baseline="0" dirty="0" smtClean="0"/>
              <a:t> Centre Val de Loire</a:t>
            </a:r>
          </a:p>
          <a:p>
            <a:r>
              <a:rPr lang="fr-FR" sz="1000" baseline="0" dirty="0" smtClean="0"/>
              <a:t>Cette présentation a pour but de vous livrer les résultats des travaux menés sur les spécificités de la santé au travail des femmes dans notre région</a:t>
            </a:r>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130471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kern="1200" dirty="0" smtClean="0">
                <a:solidFill>
                  <a:schemeClr val="tx1"/>
                </a:solidFill>
                <a:effectLst/>
                <a:latin typeface="Arial" pitchFamily="34" charset="0"/>
                <a:ea typeface="+mn-ea"/>
                <a:cs typeface="+mn-cs"/>
              </a:rPr>
              <a:t>Malgré une amélioration dans le temps, l’écart salarial entre les hommes et les femmes reste significatif : les femmes recevant un salaire annuel net moyen en équivalent temps plein inferieur de 18 % à celui des hommes. Cet écart est de 20 % pour les cadres. L’écart de salaire hommes-femmes de la région est de proportion équivalente à celui de France métropolitaine</a:t>
            </a:r>
            <a:r>
              <a:rPr lang="fr-FR" sz="1200" kern="1200" dirty="0" smtClean="0">
                <a:solidFill>
                  <a:schemeClr val="tx1"/>
                </a:solidFill>
                <a:effectLst/>
                <a:latin typeface="Arial" pitchFamily="34" charset="0"/>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268454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En Centre-Val de Loire, les différences de structure des populations féminines et masculines salariées n’expliquent que 37,5 % des écarts de salaire net en équivalent temps plein entre hommes et femmes. Parmi l’ensemble des facteurs précédents, le secteur d’activité est celui qui contribue le plus à l’écart de salaires entre les hommes et les femmes : il explique 37,2 % des écarts de salaires.</a:t>
            </a:r>
          </a:p>
          <a:p>
            <a:r>
              <a:rPr lang="fr-FR" sz="1000" dirty="0" smtClean="0"/>
              <a:t>Les femmes travaillent en effet plus souvent que les hommes dans des secteurs en moyenne moins rémunérateurs comme les services aux particuliers ou l’hébergement et la restauration. Au sein de ces secteurs, des différences existent, notamment celles liées au recours au temps partiel, mais s’avèrent d’une moindre ampleur que l’effet de structure. Les autres caractéristiques étudiées jouent peu sur les inégalités salariales, y compris la catégorie socioprofessionnelle.</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6845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tx1"/>
                </a:solidFill>
                <a:effectLst/>
                <a:latin typeface="Arial" pitchFamily="34" charset="0"/>
                <a:ea typeface="+mn-ea"/>
                <a:cs typeface="+mn-cs"/>
              </a:rPr>
              <a:t>Principalement employés par des entreprises du secteur tertiaire, …</a:t>
            </a:r>
            <a:endParaRPr lang="fr-FR" sz="1000" kern="1200" dirty="0" smtClean="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4256573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1" kern="1200" dirty="0" smtClean="0">
                <a:solidFill>
                  <a:schemeClr val="tx1"/>
                </a:solidFill>
                <a:effectLst/>
                <a:latin typeface="Arial" pitchFamily="34" charset="0"/>
                <a:ea typeface="+mn-ea"/>
                <a:cs typeface="+mn-cs"/>
              </a:rPr>
              <a:t>… la région présente néanmoins une surreprésentation des femmes dans les secteurs industriels</a:t>
            </a:r>
            <a:endParaRPr lang="fr-FR" sz="1000" kern="1200" dirty="0" smtClean="0">
              <a:solidFill>
                <a:schemeClr val="tx1"/>
              </a:solidFill>
              <a:effectLst/>
              <a:latin typeface="Arial" pitchFamily="34" charset="0"/>
              <a:ea typeface="+mn-ea"/>
              <a:cs typeface="+mn-cs"/>
            </a:endParaRPr>
          </a:p>
          <a:p>
            <a:r>
              <a:rPr lang="fr-FR" sz="1000" kern="1200" dirty="0" smtClean="0">
                <a:solidFill>
                  <a:schemeClr val="tx1"/>
                </a:solidFill>
                <a:effectLst/>
                <a:latin typeface="Arial" pitchFamily="34" charset="0"/>
                <a:ea typeface="+mn-ea"/>
                <a:cs typeface="+mn-cs"/>
              </a:rPr>
              <a:t>10 % de femmes travaillent dans l’industrie en région Centre-Val de Loire contre 7,5 % au niveau national en corrélation avec la surreprésentation de l’industrie en région</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425657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kern="1200" dirty="0" smtClean="0">
                <a:solidFill>
                  <a:schemeClr val="tx1"/>
                </a:solidFill>
                <a:effectLst/>
                <a:latin typeface="Arial" pitchFamily="34" charset="0"/>
                <a:ea typeface="+mn-ea"/>
                <a:cs typeface="+mn-cs"/>
              </a:rPr>
              <a:t>Ces mêmes familles professionnelles occupent seulement 35 % des hommes. </a:t>
            </a:r>
          </a:p>
          <a:p>
            <a:r>
              <a:rPr lang="fr-FR" sz="1000" kern="1200" dirty="0" smtClean="0">
                <a:solidFill>
                  <a:schemeClr val="tx1"/>
                </a:solidFill>
                <a:effectLst/>
                <a:latin typeface="Arial" pitchFamily="34" charset="0"/>
                <a:ea typeface="+mn-ea"/>
                <a:cs typeface="+mn-cs"/>
              </a:rPr>
              <a:t>Trois familles professionnelles occupent significativement plus de femmes en région qu’au niveau métropolitain : techniciens des banques et assurances, les ouvriers non qualifiés des industries de </a:t>
            </a:r>
            <a:r>
              <a:rPr lang="fr-FR" sz="1000" kern="1200" dirty="0" err="1" smtClean="0">
                <a:solidFill>
                  <a:schemeClr val="tx1"/>
                </a:solidFill>
                <a:effectLst/>
                <a:latin typeface="Arial" pitchFamily="34" charset="0"/>
                <a:ea typeface="+mn-ea"/>
                <a:cs typeface="+mn-cs"/>
              </a:rPr>
              <a:t>process</a:t>
            </a:r>
            <a:r>
              <a:rPr lang="fr-FR" sz="1000" kern="1200" baseline="0" dirty="0" smtClean="0">
                <a:solidFill>
                  <a:schemeClr val="tx1"/>
                </a:solidFill>
                <a:effectLst/>
                <a:latin typeface="Arial" pitchFamily="34" charset="0"/>
                <a:ea typeface="+mn-ea"/>
                <a:cs typeface="+mn-cs"/>
              </a:rPr>
              <a:t> </a:t>
            </a:r>
            <a:r>
              <a:rPr lang="fr-FR" sz="1000" kern="1200" dirty="0" smtClean="0">
                <a:solidFill>
                  <a:schemeClr val="tx1"/>
                </a:solidFill>
                <a:effectLst/>
                <a:latin typeface="Arial" pitchFamily="34" charset="0"/>
                <a:ea typeface="+mn-ea"/>
                <a:cs typeface="+mn-cs"/>
              </a:rPr>
              <a:t>et les</a:t>
            </a:r>
            <a:r>
              <a:rPr lang="fr-FR" sz="1000" kern="1200" baseline="0" dirty="0" smtClean="0">
                <a:solidFill>
                  <a:schemeClr val="tx1"/>
                </a:solidFill>
                <a:effectLst/>
                <a:latin typeface="Arial" pitchFamily="34" charset="0"/>
                <a:ea typeface="+mn-ea"/>
                <a:cs typeface="+mn-cs"/>
              </a:rPr>
              <a:t> </a:t>
            </a:r>
            <a:r>
              <a:rPr lang="fr-FR" sz="1000" kern="1200" baseline="0" dirty="0" err="1" smtClean="0">
                <a:solidFill>
                  <a:schemeClr val="tx1"/>
                </a:solidFill>
                <a:effectLst/>
                <a:latin typeface="Arial" pitchFamily="34" charset="0"/>
                <a:ea typeface="+mn-ea"/>
                <a:cs typeface="+mn-cs"/>
              </a:rPr>
              <a:t>ouviers</a:t>
            </a:r>
            <a:r>
              <a:rPr lang="fr-FR" sz="1000" kern="1200" baseline="0" dirty="0" smtClean="0">
                <a:solidFill>
                  <a:schemeClr val="tx1"/>
                </a:solidFill>
                <a:effectLst/>
                <a:latin typeface="Arial" pitchFamily="34" charset="0"/>
                <a:ea typeface="+mn-ea"/>
                <a:cs typeface="+mn-cs"/>
              </a:rPr>
              <a:t> </a:t>
            </a:r>
            <a:r>
              <a:rPr lang="fr-FR" sz="1000" kern="1200" dirty="0" smtClean="0">
                <a:solidFill>
                  <a:schemeClr val="tx1"/>
                </a:solidFill>
                <a:effectLst/>
                <a:latin typeface="Arial" pitchFamily="34" charset="0"/>
                <a:ea typeface="+mn-ea"/>
                <a:cs typeface="+mn-cs"/>
              </a:rPr>
              <a:t>qualifiés des industries de </a:t>
            </a:r>
            <a:r>
              <a:rPr lang="fr-FR" sz="1000" kern="1200" dirty="0" err="1" smtClean="0">
                <a:solidFill>
                  <a:schemeClr val="tx1"/>
                </a:solidFill>
                <a:effectLst/>
                <a:latin typeface="Arial" pitchFamily="34" charset="0"/>
                <a:ea typeface="+mn-ea"/>
                <a:cs typeface="+mn-cs"/>
              </a:rPr>
              <a:t>process</a:t>
            </a:r>
            <a:r>
              <a:rPr lang="fr-FR" sz="1000" kern="1200" dirty="0" smtClean="0">
                <a:solidFill>
                  <a:schemeClr val="tx1"/>
                </a:solidFill>
                <a:effectLst/>
                <a:latin typeface="Arial" pitchFamily="34" charset="0"/>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425657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61525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effectLst/>
              </a:rPr>
              <a:t>Lors de l’élaboration du 3</a:t>
            </a:r>
            <a:r>
              <a:rPr lang="fr-FR" sz="1000" kern="1200" baseline="30000" dirty="0" smtClean="0">
                <a:solidFill>
                  <a:schemeClr val="tx1"/>
                </a:solidFill>
                <a:effectLst/>
              </a:rPr>
              <a:t>e</a:t>
            </a:r>
            <a:r>
              <a:rPr lang="fr-FR" sz="1000" kern="1200" dirty="0" smtClean="0">
                <a:solidFill>
                  <a:schemeClr val="tx1"/>
                </a:solidFill>
                <a:effectLst/>
              </a:rPr>
              <a:t> Plan Régional de Santé au Travail, </a:t>
            </a:r>
            <a:r>
              <a:rPr lang="fr-FR" sz="1000" b="1" i="1" kern="1200" dirty="0" smtClean="0">
                <a:solidFill>
                  <a:schemeClr val="tx1"/>
                </a:solidFill>
                <a:effectLst/>
              </a:rPr>
              <a:t>Les membres du  Groupe Permanent Régional d’Orientation « GPRO »</a:t>
            </a:r>
            <a:r>
              <a:rPr lang="fr-FR" sz="1000" b="0" i="0" kern="1200" baseline="0" dirty="0" smtClean="0">
                <a:solidFill>
                  <a:schemeClr val="tx1"/>
                </a:solidFill>
                <a:effectLst/>
              </a:rPr>
              <a:t> ont </a:t>
            </a:r>
            <a:r>
              <a:rPr lang="fr-FR" sz="1000" kern="1200" dirty="0" smtClean="0">
                <a:solidFill>
                  <a:schemeClr val="tx1"/>
                </a:solidFill>
                <a:effectLst/>
              </a:rPr>
              <a:t>constaté que les données régionales et locales de santé au travail étaient incomplètes, non structurées et de ce fait difficiles à partager.</a:t>
            </a:r>
          </a:p>
          <a:p>
            <a:r>
              <a:rPr lang="fr-FR" sz="1000" kern="1200" dirty="0" smtClean="0">
                <a:solidFill>
                  <a:schemeClr val="tx1"/>
                </a:solidFill>
                <a:effectLst/>
              </a:rPr>
              <a:t> </a:t>
            </a:r>
          </a:p>
          <a:p>
            <a:r>
              <a:rPr lang="fr-FR" sz="1000" kern="1200" dirty="0" smtClean="0">
                <a:solidFill>
                  <a:schemeClr val="tx1"/>
                </a:solidFill>
                <a:effectLst/>
              </a:rPr>
              <a:t>C’est pourquoi, ils ont souhaité </a:t>
            </a:r>
            <a:r>
              <a:rPr lang="fr-FR" sz="1000" kern="1200" dirty="0" err="1" smtClean="0">
                <a:solidFill>
                  <a:schemeClr val="tx1"/>
                </a:solidFill>
                <a:effectLst/>
              </a:rPr>
              <a:t>co</a:t>
            </a:r>
            <a:r>
              <a:rPr lang="fr-FR" sz="1000" kern="1200" dirty="0" smtClean="0">
                <a:solidFill>
                  <a:schemeClr val="tx1"/>
                </a:solidFill>
                <a:effectLst/>
              </a:rPr>
              <a:t>-construire des outils d’aide à la décision afin de mieux appréhender les enjeux territoriaux, cibler leurs actions de prévention et améliorer les conditions de travail. </a:t>
            </a:r>
          </a:p>
          <a:p>
            <a:r>
              <a:rPr lang="fr-FR" sz="1000" kern="1200" dirty="0" smtClean="0">
                <a:solidFill>
                  <a:schemeClr val="tx1"/>
                </a:solidFill>
                <a:effectLst/>
              </a:rPr>
              <a:t> </a:t>
            </a:r>
          </a:p>
          <a:p>
            <a:r>
              <a:rPr lang="fr-FR" sz="1000" kern="1200" dirty="0" smtClean="0">
                <a:solidFill>
                  <a:schemeClr val="tx1"/>
                </a:solidFill>
                <a:effectLst/>
              </a:rPr>
              <a:t>Ils</a:t>
            </a:r>
            <a:r>
              <a:rPr lang="fr-FR" sz="1000" kern="1200" baseline="0" dirty="0" smtClean="0">
                <a:solidFill>
                  <a:schemeClr val="tx1"/>
                </a:solidFill>
                <a:effectLst/>
              </a:rPr>
              <a:t> ont </a:t>
            </a:r>
            <a:r>
              <a:rPr lang="fr-FR" sz="1000" kern="1200" dirty="0" smtClean="0">
                <a:solidFill>
                  <a:schemeClr val="tx1"/>
                </a:solidFill>
                <a:effectLst/>
              </a:rPr>
              <a:t>impulsé la création d’un réseau d’aide à la décision en santé au travail.</a:t>
            </a:r>
          </a:p>
          <a:p>
            <a:r>
              <a:rPr lang="fr-FR" sz="1000" kern="1200" dirty="0" smtClean="0">
                <a:solidFill>
                  <a:schemeClr val="tx1"/>
                </a:solidFill>
                <a:effectLst/>
              </a:rPr>
              <a:t>En</a:t>
            </a:r>
            <a:r>
              <a:rPr lang="fr-FR" sz="1000" kern="1200" baseline="0" dirty="0" smtClean="0">
                <a:solidFill>
                  <a:schemeClr val="tx1"/>
                </a:solidFill>
                <a:effectLst/>
              </a:rPr>
              <a:t> 2019, la </a:t>
            </a:r>
            <a:r>
              <a:rPr lang="fr-FR" sz="1000" kern="1200" baseline="0" dirty="0" err="1" smtClean="0">
                <a:solidFill>
                  <a:schemeClr val="tx1"/>
                </a:solidFill>
                <a:effectLst/>
              </a:rPr>
              <a:t>Carsat</a:t>
            </a:r>
            <a:r>
              <a:rPr lang="fr-FR" sz="1000" kern="1200" baseline="0" dirty="0" smtClean="0">
                <a:solidFill>
                  <a:schemeClr val="tx1"/>
                </a:solidFill>
                <a:effectLst/>
              </a:rPr>
              <a:t>, la MSA, l’APST et la </a:t>
            </a:r>
            <a:r>
              <a:rPr lang="fr-FR" sz="1000" kern="1200" baseline="0" dirty="0" err="1" smtClean="0">
                <a:solidFill>
                  <a:schemeClr val="tx1"/>
                </a:solidFill>
                <a:effectLst/>
              </a:rPr>
              <a:t>Direccte</a:t>
            </a:r>
            <a:r>
              <a:rPr lang="fr-FR" sz="1000" kern="1200" baseline="0" dirty="0" smtClean="0">
                <a:solidFill>
                  <a:schemeClr val="tx1"/>
                </a:solidFill>
                <a:effectLst/>
              </a:rPr>
              <a:t> du Centre Val de Loire ont travaillé à la réalisation de deux documents : </a:t>
            </a:r>
          </a:p>
          <a:p>
            <a:pPr marL="171450" indent="-171450">
              <a:buFontTx/>
              <a:buChar char="-"/>
            </a:pPr>
            <a:r>
              <a:rPr lang="fr-FR" sz="1000" kern="1200" dirty="0" smtClean="0">
                <a:solidFill>
                  <a:schemeClr val="tx1"/>
                </a:solidFill>
                <a:effectLst/>
              </a:rPr>
              <a:t>Un Répertoire des acteurs ressources en santé au travail </a:t>
            </a:r>
          </a:p>
          <a:p>
            <a:pPr marL="171450" lvl="0" indent="-171450">
              <a:buFontTx/>
              <a:buChar char="-"/>
            </a:pPr>
            <a:r>
              <a:rPr lang="fr-FR" sz="1000" u="sng" kern="1200" dirty="0" smtClean="0">
                <a:solidFill>
                  <a:schemeClr val="tx1"/>
                </a:solidFill>
                <a:effectLst/>
              </a:rPr>
              <a:t>Des Indicateurs régionaux de Santé au Travail ( les IRST)</a:t>
            </a:r>
          </a:p>
          <a:p>
            <a:pPr marL="0" lvl="0" indent="0">
              <a:buFontTx/>
              <a:buNone/>
            </a:pPr>
            <a:r>
              <a:rPr lang="fr-FR" sz="1000" u="sng" kern="1200" dirty="0" smtClean="0">
                <a:solidFill>
                  <a:schemeClr val="tx1"/>
                </a:solidFill>
                <a:effectLst/>
              </a:rPr>
              <a:t>Le</a:t>
            </a:r>
            <a:r>
              <a:rPr lang="fr-FR" sz="1000" u="sng" kern="1200" baseline="0" dirty="0" smtClean="0">
                <a:solidFill>
                  <a:schemeClr val="tx1"/>
                </a:solidFill>
                <a:effectLst/>
              </a:rPr>
              <a:t> 7 </a:t>
            </a:r>
            <a:r>
              <a:rPr lang="fr-FR" sz="1000" u="sng" kern="1200" baseline="0" dirty="0" err="1" smtClean="0">
                <a:solidFill>
                  <a:schemeClr val="tx1"/>
                </a:solidFill>
                <a:effectLst/>
              </a:rPr>
              <a:t>fevrier</a:t>
            </a:r>
            <a:r>
              <a:rPr lang="fr-FR" sz="1000" u="sng" kern="1200" baseline="0" dirty="0" smtClean="0">
                <a:solidFill>
                  <a:schemeClr val="tx1"/>
                </a:solidFill>
                <a:effectLst/>
              </a:rPr>
              <a:t> 2020, le GPRO a souhaité la production d’un focus thématique des IRST sur la santé au travail des femmes</a:t>
            </a:r>
            <a:endParaRPr lang="fr-FR" sz="1000" kern="1200" dirty="0" smtClean="0">
              <a:solidFill>
                <a:schemeClr val="tx1"/>
              </a:solidFill>
              <a:effectLst/>
            </a:endParaRPr>
          </a:p>
          <a:p>
            <a:endParaRPr lang="fr-FR" sz="1000" dirty="0" smtClean="0"/>
          </a:p>
          <a:p>
            <a:r>
              <a:rPr lang="fr-FR" sz="1000" dirty="0" smtClean="0"/>
              <a:t>Cette</a:t>
            </a:r>
            <a:r>
              <a:rPr lang="fr-FR" sz="1000" baseline="0" dirty="0" smtClean="0"/>
              <a:t> éclairage doit permettre d’objectiver la forte différenciation homme/femmes pressentie : </a:t>
            </a:r>
          </a:p>
          <a:p>
            <a:pPr marL="0" indent="0">
              <a:lnSpc>
                <a:spcPct val="150000"/>
              </a:lnSpc>
              <a:spcAft>
                <a:spcPts val="0"/>
              </a:spcAft>
              <a:buFontTx/>
              <a:buNone/>
            </a:pPr>
            <a:r>
              <a:rPr lang="fr-FR" sz="1000" dirty="0" smtClean="0">
                <a:solidFill>
                  <a:schemeClr val="bg2">
                    <a:lumMod val="75000"/>
                  </a:schemeClr>
                </a:solidFill>
              </a:rPr>
              <a:t>- de l’accès à l’emploi </a:t>
            </a:r>
            <a:r>
              <a:rPr lang="fr-FR" sz="1000" dirty="0" smtClean="0"/>
              <a:t>et des conditions d’emploi</a:t>
            </a:r>
          </a:p>
          <a:p>
            <a:pPr marL="0" indent="0">
              <a:lnSpc>
                <a:spcPct val="150000"/>
              </a:lnSpc>
              <a:spcAft>
                <a:spcPts val="0"/>
              </a:spcAft>
              <a:buFontTx/>
              <a:buNone/>
            </a:pPr>
            <a:r>
              <a:rPr lang="fr-FR" sz="1000" dirty="0" smtClean="0"/>
              <a:t>- des</a:t>
            </a:r>
            <a:r>
              <a:rPr lang="fr-FR" sz="1000" baseline="0" dirty="0" smtClean="0"/>
              <a:t> secteurs employeurs et des métiers occupés</a:t>
            </a:r>
            <a:endParaRPr lang="fr-FR" sz="1000" dirty="0" smtClean="0"/>
          </a:p>
          <a:p>
            <a:pPr>
              <a:lnSpc>
                <a:spcPct val="150000"/>
              </a:lnSpc>
              <a:spcAft>
                <a:spcPts val="0"/>
              </a:spcAft>
            </a:pPr>
            <a:r>
              <a:rPr lang="fr-FR" sz="1000" dirty="0" smtClean="0"/>
              <a:t>- </a:t>
            </a:r>
            <a:r>
              <a:rPr lang="fr-FR" sz="1000" dirty="0" smtClean="0">
                <a:solidFill>
                  <a:schemeClr val="bg2">
                    <a:lumMod val="75000"/>
                  </a:schemeClr>
                </a:solidFill>
              </a:rPr>
              <a:t>des accidents de travail  </a:t>
            </a:r>
            <a:r>
              <a:rPr lang="fr-FR" sz="1000" dirty="0" smtClean="0"/>
              <a:t>et de leur  évolution dans le temps  </a:t>
            </a:r>
          </a:p>
          <a:p>
            <a:pPr marL="0" indent="0">
              <a:lnSpc>
                <a:spcPct val="150000"/>
              </a:lnSpc>
              <a:spcAft>
                <a:spcPts val="0"/>
              </a:spcAft>
              <a:buFontTx/>
              <a:buNone/>
            </a:pPr>
            <a:r>
              <a:rPr lang="fr-FR" sz="1000" dirty="0" smtClean="0">
                <a:solidFill>
                  <a:schemeClr val="bg2">
                    <a:lumMod val="75000"/>
                  </a:schemeClr>
                </a:solidFill>
              </a:rPr>
              <a:t>- des maladies professionnelles </a:t>
            </a:r>
            <a:r>
              <a:rPr lang="fr-FR" sz="1000" dirty="0" smtClean="0"/>
              <a:t>et des pathologies</a:t>
            </a:r>
          </a:p>
          <a:p>
            <a:pPr marL="171450" indent="-171450">
              <a:lnSpc>
                <a:spcPct val="150000"/>
              </a:lnSpc>
              <a:spcAft>
                <a:spcPts val="0"/>
              </a:spcAft>
              <a:buFontTx/>
              <a:buChar char="-"/>
            </a:pPr>
            <a:endParaRPr lang="fr-FR" sz="1000" dirty="0" smtClean="0"/>
          </a:p>
          <a:p>
            <a:pPr marL="0" indent="0">
              <a:lnSpc>
                <a:spcPct val="150000"/>
              </a:lnSpc>
              <a:spcAft>
                <a:spcPts val="0"/>
              </a:spcAft>
              <a:buFontTx/>
              <a:buNone/>
            </a:pPr>
            <a:r>
              <a:rPr lang="fr-FR" sz="1000" dirty="0" smtClean="0"/>
              <a:t>Cette présentation</a:t>
            </a:r>
            <a:r>
              <a:rPr lang="fr-FR" sz="1000" baseline="0" dirty="0" smtClean="0"/>
              <a:t> sera faite à 4 voix,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50142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a:t>
            </a:r>
            <a:r>
              <a:rPr lang="fr-FR" baseline="0" dirty="0" smtClean="0"/>
              <a:t> vais commencer par mettre en évidence les spécificités socio-économiques des femmes en CVL</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44261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effectLst/>
              </a:rPr>
              <a:t>Les femmes affichent une situation sanitaire plus favorable que celle des hommes. En effet, leur espérance de vie est plus élevée (+5,9 ans en Centre-Val de Loire). Cependant, l’écart se réduit progressivement notamment du fait du rapprochement des comportements de santé des femmes et des hommes. </a:t>
            </a:r>
          </a:p>
          <a:p>
            <a:endParaRPr lang="fr-FR" sz="1000" dirty="0" smtClean="0"/>
          </a:p>
          <a:p>
            <a:r>
              <a:rPr lang="fr-FR" sz="1000" kern="1200" dirty="0" smtClean="0">
                <a:solidFill>
                  <a:schemeClr val="tx1"/>
                </a:solidFill>
                <a:effectLst/>
              </a:rPr>
              <a:t>La composition des ménages constitue un facteur déterminant dans l’accès à l’emploi et donc à l’indépendance financière des femmes. </a:t>
            </a:r>
          </a:p>
          <a:p>
            <a:r>
              <a:rPr lang="fr-FR" sz="1000" kern="1200" dirty="0" smtClean="0">
                <a:solidFill>
                  <a:schemeClr val="tx1"/>
                </a:solidFill>
                <a:effectLst/>
              </a:rPr>
              <a:t>En 2017, 99  069 familles monoparentales résident en Centre-Val de Loire. </a:t>
            </a:r>
          </a:p>
          <a:p>
            <a:r>
              <a:rPr lang="fr-FR" sz="1000" kern="1200" dirty="0" smtClean="0">
                <a:solidFill>
                  <a:schemeClr val="tx1"/>
                </a:solidFill>
                <a:effectLst/>
              </a:rPr>
              <a:t>La monoparentalité est un peu moins fréquente dans la région (13,7 % des familles) qu’au niveau national. </a:t>
            </a:r>
          </a:p>
          <a:p>
            <a:r>
              <a:rPr lang="fr-FR" sz="1000" kern="1200" dirty="0" smtClean="0">
                <a:solidFill>
                  <a:schemeClr val="tx1"/>
                </a:solidFill>
                <a:effectLst/>
              </a:rPr>
              <a:t>Les femmes élèvent plus souvent seules leur(s) enfant(s) : dans plus de 8 cas sur 10, les familles monoparentales sont composées d’une mère et d’un ou plusieurs enfants.</a:t>
            </a:r>
          </a:p>
          <a:p>
            <a:r>
              <a:rPr lang="fr-FR" sz="1000" kern="1200" dirty="0" smtClean="0">
                <a:solidFill>
                  <a:schemeClr val="tx1"/>
                </a:solidFill>
                <a:effectLst/>
              </a:rPr>
              <a:t>Les familles monoparentales sont les plus touchées par la pauvreté. En 2017, 13,2 % de la population du Centre-Val de Loire vit sous le seuil de pauvreté (fixé à 60 % du niveau de vie médian de France métropolitaine). Le taux de pauvreté est de 29,9 % pour les familles monoparentales. Dans les territoires d’Orléans, Tours, ainsi que dans l’Indre et le Cher, où la part des familles monoparentales est particulièrement forte, les femmes sont donc plus souvent exposées à des situations de précarité financière et professionnelle.</a:t>
            </a:r>
          </a:p>
          <a:p>
            <a:endParaRPr lang="fr-FR" sz="1000" dirty="0" smtClean="0"/>
          </a:p>
          <a:p>
            <a:r>
              <a:rPr lang="fr-FR" sz="1000" kern="1200" dirty="0" smtClean="0">
                <a:solidFill>
                  <a:schemeClr val="tx1"/>
                </a:solidFill>
                <a:effectLst/>
              </a:rPr>
              <a:t>En région, comme au niveau national, les femmes sont plus souvent non diplômées que les hommes  (27,6 % contre 21,3 % pour les hommes). Paradoxalement, elles sont aussi sensiblement plus fréquemment diplômées de l’enseignement supérieur (25,8 % d’entre elles contre 23,7 % pour les hommes), les hommes s’orientant proportionnellement plus vers la voie scolaire professionnelle</a:t>
            </a:r>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66090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effectLst/>
              </a:rPr>
              <a:t>L’accès à l’emploi constitue un des leviers principaux des politiques publiques en faveur de la réduction des inégalités entre les femmes et les hommes. De fait, qu’il s’agisse d’inégalités de rémunération, de statut, de conditions de travail ou tout simplement d’insertion sur le marché de l’emploi, la situation des femmes est presque partout moins favorable que celle des hommes. </a:t>
            </a:r>
          </a:p>
          <a:p>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61392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kern="1200" dirty="0" smtClean="0">
                <a:solidFill>
                  <a:schemeClr val="tx1"/>
                </a:solidFill>
                <a:effectLst/>
              </a:rPr>
              <a:t>En Centre Val de Loire comme en métropole, les taux d’activité et d’emploi féminins restent inférieurs à ceux des hommes. </a:t>
            </a:r>
          </a:p>
          <a:p>
            <a:r>
              <a:rPr lang="fr-FR" sz="1000" kern="1200" dirty="0" smtClean="0">
                <a:solidFill>
                  <a:schemeClr val="tx1"/>
                </a:solidFill>
                <a:effectLst/>
              </a:rPr>
              <a:t>Cette caractéristique se vérifie à tous les âges. En outre, l’écart le plus important s’observe chez les plus jeunes (15-24 ans).</a:t>
            </a:r>
          </a:p>
          <a:p>
            <a:r>
              <a:rPr lang="fr-FR" sz="1000" kern="1200" dirty="0" smtClean="0">
                <a:solidFill>
                  <a:schemeClr val="tx1"/>
                </a:solidFill>
                <a:effectLst/>
              </a:rPr>
              <a:t> </a:t>
            </a:r>
          </a:p>
          <a:p>
            <a:r>
              <a:rPr lang="fr-FR" sz="1000" kern="1200" dirty="0" smtClean="0">
                <a:solidFill>
                  <a:schemeClr val="tx1"/>
                </a:solidFill>
                <a:effectLst/>
              </a:rPr>
              <a:t>En parallèle, le taux de chômage est plus élevé chez les femmes et cette caractéristique se vérifie à tous les âges. </a:t>
            </a:r>
          </a:p>
          <a:p>
            <a:endParaRPr lang="fr-FR"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effectLst/>
              </a:rPr>
              <a:t>Néanmoins, les femmes de la région sont plus présentes sur le marché du travail que leurs homologues métropolitaines avec un taux d’activité de 72,5 % contre 71,3 %, et un taux d’emploi de 62,9 contre 61,4 %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17015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kern="1200" dirty="0" smtClean="0">
                <a:solidFill>
                  <a:schemeClr val="tx1"/>
                </a:solidFill>
                <a:effectLst/>
                <a:latin typeface="Arial" pitchFamily="34" charset="0"/>
                <a:ea typeface="+mn-ea"/>
                <a:cs typeface="+mn-cs"/>
              </a:rPr>
              <a:t>En 2017, en Centre-Val de Loire, 24,3 % des femmes salariées et 6,7 % des hommes salariés sont à temps partiel. </a:t>
            </a:r>
          </a:p>
          <a:p>
            <a:r>
              <a:rPr lang="fr-FR" sz="1000" kern="1200" dirty="0" smtClean="0">
                <a:solidFill>
                  <a:schemeClr val="tx1"/>
                </a:solidFill>
                <a:effectLst/>
                <a:latin typeface="Arial" pitchFamily="34" charset="0"/>
                <a:ea typeface="+mn-ea"/>
                <a:cs typeface="+mn-cs"/>
              </a:rPr>
              <a:t> </a:t>
            </a:r>
          </a:p>
          <a:p>
            <a:r>
              <a:rPr lang="fr-FR" sz="1000" kern="1200" dirty="0" smtClean="0">
                <a:solidFill>
                  <a:schemeClr val="tx1"/>
                </a:solidFill>
                <a:effectLst/>
                <a:latin typeface="Arial" pitchFamily="34" charset="0"/>
                <a:ea typeface="+mn-ea"/>
                <a:cs typeface="+mn-cs"/>
              </a:rPr>
              <a:t>Si au cours de la dernière décennie, l’écart entre la part des femmes et la part des hommes à temps partiel a tendance à diminuer (17,6 points de pourcentage en 2017 contre 21,3 point en 2007), il reste extrêmement important.</a:t>
            </a:r>
          </a:p>
          <a:p>
            <a:r>
              <a:rPr lang="fr-FR" sz="1000" kern="1200" dirty="0" smtClean="0">
                <a:solidFill>
                  <a:schemeClr val="tx1"/>
                </a:solidFill>
                <a:effectLst/>
                <a:latin typeface="Arial" pitchFamily="34" charset="0"/>
                <a:ea typeface="+mn-ea"/>
                <a:cs typeface="+mn-cs"/>
              </a:rPr>
              <a:t>Le différentiel hommes-femmes s’accroit avec l’âge.</a:t>
            </a:r>
          </a:p>
          <a:p>
            <a:r>
              <a:rPr lang="fr-FR" sz="1000" kern="1200" dirty="0" smtClean="0">
                <a:solidFill>
                  <a:schemeClr val="tx1"/>
                </a:solidFill>
                <a:effectLst/>
                <a:latin typeface="Arial" pitchFamily="34" charset="0"/>
                <a:ea typeface="+mn-ea"/>
                <a:cs typeface="+mn-cs"/>
              </a:rPr>
              <a:t> </a:t>
            </a:r>
          </a:p>
          <a:p>
            <a:r>
              <a:rPr lang="fr-FR" sz="1000" kern="1200" dirty="0" smtClean="0">
                <a:solidFill>
                  <a:schemeClr val="tx1"/>
                </a:solidFill>
                <a:effectLst/>
                <a:latin typeface="Arial" pitchFamily="34" charset="0"/>
                <a:ea typeface="+mn-ea"/>
                <a:cs typeface="+mn-cs"/>
              </a:rPr>
              <a:t>Néanmoins, la part de femmes à temps partiel en région est légèrement moins élevée qu’au niveau national (26,8 %)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40864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kern="1200" dirty="0" smtClean="0">
                <a:solidFill>
                  <a:schemeClr val="tx1"/>
                </a:solidFill>
                <a:effectLst/>
              </a:rPr>
              <a:t>Sur la population totale en emploi, les femmes sont plus souvent salariées que les hommes (91,4 % contre 85,1%). </a:t>
            </a:r>
          </a:p>
          <a:p>
            <a:r>
              <a:rPr lang="fr-FR" sz="1000" kern="1200" dirty="0" smtClean="0">
                <a:solidFill>
                  <a:schemeClr val="tx1"/>
                </a:solidFill>
                <a:effectLst/>
              </a:rPr>
              <a:t>Parmi les salariés, 15 % des femmes comme des hommes occupent des emplois précaires, avec proportionnellement plus d’hommes en intérim et en apprentissage et plus de femmes en contrat à durée déterminée. </a:t>
            </a:r>
          </a:p>
          <a:p>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413287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effectLst/>
              </a:rPr>
              <a:t>La spécialisation industrielle de la région engendre une surreprésentation d’ouvriers : 24,1 % de la population en emploi en région contre 19,9 % au niveau national. Cette spécificité se retrouve tant pour les femmes que pour les hommes. </a:t>
            </a:r>
          </a:p>
          <a:p>
            <a:r>
              <a:rPr lang="fr-FR" sz="1000" kern="1200" dirty="0" smtClean="0">
                <a:solidFill>
                  <a:schemeClr val="tx1"/>
                </a:solidFill>
                <a:effectLst/>
              </a:rPr>
              <a:t> </a:t>
            </a:r>
          </a:p>
          <a:p>
            <a:r>
              <a:rPr lang="fr-FR" sz="1000" kern="1200" dirty="0" smtClean="0">
                <a:solidFill>
                  <a:schemeClr val="tx1"/>
                </a:solidFill>
                <a:effectLst/>
              </a:rPr>
              <a:t>Par ailleurs, les femmes sont fortement concentrées parmi les « employés ».</a:t>
            </a:r>
          </a:p>
          <a:p>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398434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3"/>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81"/>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25" name="Titre 18">
            <a:extLst>
              <a:ext uri="{FF2B5EF4-FFF2-40B4-BE49-F238E27FC236}">
                <a16:creationId xmlns="" xmlns:a16="http://schemas.microsoft.com/office/drawing/2014/main" id="{8909A550-9D66-7141-BF64-73CAD209688B}"/>
              </a:ext>
            </a:extLst>
          </p:cNvPr>
          <p:cNvSpPr>
            <a:spLocks noGrp="1"/>
          </p:cNvSpPr>
          <p:nvPr>
            <p:ph type="title" hasCustomPrompt="1"/>
          </p:nvPr>
        </p:nvSpPr>
        <p:spPr>
          <a:xfrm>
            <a:off x="323852" y="682802"/>
            <a:ext cx="8424863" cy="539991"/>
          </a:xfrm>
        </p:spPr>
        <p:txBody>
          <a:bodyPr/>
          <a:lstStyle/>
          <a:p>
            <a:r>
              <a:rPr lang="fr-FR" dirty="0"/>
              <a:t>Sommaire</a:t>
            </a:r>
          </a:p>
        </p:txBody>
      </p:sp>
      <p:sp>
        <p:nvSpPr>
          <p:cNvPr id="12"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263924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1" name="Espace réservé du texte 7">
            <a:extLst>
              <a:ext uri="{FF2B5EF4-FFF2-40B4-BE49-F238E27FC236}">
                <a16:creationId xmlns=""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 xmlns:a16="http://schemas.microsoft.com/office/drawing/2014/main" id="{5919F96B-C5FF-5146-9075-19E07CEBB750}"/>
              </a:ext>
            </a:extLst>
          </p:cNvPr>
          <p:cNvSpPr>
            <a:spLocks noGrp="1"/>
          </p:cNvSpPr>
          <p:nvPr>
            <p:ph type="title" hasCustomPrompt="1"/>
          </p:nvPr>
        </p:nvSpPr>
        <p:spPr>
          <a:xfrm>
            <a:off x="323852" y="682802"/>
            <a:ext cx="8424863" cy="539991"/>
          </a:xfrm>
        </p:spPr>
        <p:txBody>
          <a:bodyPr/>
          <a:lstStyle/>
          <a:p>
            <a:r>
              <a:rPr lang="fr-FR" dirty="0"/>
              <a:t>Titre</a:t>
            </a:r>
          </a:p>
        </p:txBody>
      </p:sp>
      <p:sp>
        <p:nvSpPr>
          <p:cNvPr id="13" name="Espace réservé du texte 11">
            <a:extLst>
              <a:ext uri="{FF2B5EF4-FFF2-40B4-BE49-F238E27FC236}">
                <a16:creationId xmlns="" xmlns:a16="http://schemas.microsoft.com/office/drawing/2014/main" id="{AC8956DD-B832-6147-8A66-A70995085BBE}"/>
              </a:ext>
            </a:extLst>
          </p:cNvPr>
          <p:cNvSpPr>
            <a:spLocks noGrp="1"/>
          </p:cNvSpPr>
          <p:nvPr>
            <p:ph type="body" sz="quarter" idx="17" hasCustomPrompt="1"/>
          </p:nvPr>
        </p:nvSpPr>
        <p:spPr bwMode="gray">
          <a:xfrm>
            <a:off x="323530"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6"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324995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2" y="682802"/>
            <a:ext cx="8424863" cy="539991"/>
          </a:xfrm>
        </p:spPr>
        <p:txBody>
          <a:bodyPr/>
          <a:lstStyle/>
          <a:p>
            <a:r>
              <a:rPr lang="fr-FR" dirty="0"/>
              <a:t>Titre</a:t>
            </a:r>
          </a:p>
        </p:txBody>
      </p:sp>
      <p:sp>
        <p:nvSpPr>
          <p:cNvPr id="8" name="Espace réservé pour une image  7">
            <a:extLst>
              <a:ext uri="{FF2B5EF4-FFF2-40B4-BE49-F238E27FC236}">
                <a16:creationId xmlns=""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dirty="0" smtClean="0"/>
              <a:t>Cliquez sur l'icône pour ajouter une image</a:t>
            </a:r>
            <a:endParaRPr lang="fr-FR" dirty="0"/>
          </a:p>
        </p:txBody>
      </p:sp>
      <p:sp>
        <p:nvSpPr>
          <p:cNvPr id="10"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14601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2" y="682802"/>
            <a:ext cx="8424863" cy="539991"/>
          </a:xfrm>
        </p:spPr>
        <p:txBody>
          <a:bodyPr/>
          <a:lstStyle/>
          <a:p>
            <a:r>
              <a:rPr lang="fr-FR" dirty="0"/>
              <a:t>Titre</a:t>
            </a:r>
          </a:p>
        </p:txBody>
      </p:sp>
      <p:sp>
        <p:nvSpPr>
          <p:cNvPr id="3" name="Espace réservé du graphique 2">
            <a:extLst>
              <a:ext uri="{FF2B5EF4-FFF2-40B4-BE49-F238E27FC236}">
                <a16:creationId xmlns=""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dirty="0" smtClean="0"/>
              <a:t>Cliquez sur l'icône pour ajouter un graphique</a:t>
            </a:r>
            <a:endParaRPr lang="fr-FR" dirty="0"/>
          </a:p>
        </p:txBody>
      </p:sp>
      <p:sp>
        <p:nvSpPr>
          <p:cNvPr id="10"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419350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 xmlns:a16="http://schemas.microsoft.com/office/drawing/2014/main" id="{C192E6B1-2CEB-FB47-B10B-D25D43DF8D96}"/>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4" name="Espace réservé du numéro de diapositive 5">
            <a:extLst>
              <a:ext uri="{FF2B5EF4-FFF2-40B4-BE49-F238E27FC236}">
                <a16:creationId xmlns=""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pic>
        <p:nvPicPr>
          <p:cNvPr id="9" name="Image 8">
            <a:extLst>
              <a:ext uri="{FF2B5EF4-FFF2-40B4-BE49-F238E27FC236}">
                <a16:creationId xmlns=""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84335" y="382130"/>
            <a:ext cx="2732640" cy="1316088"/>
          </a:xfrm>
          <a:prstGeom prst="rect">
            <a:avLst/>
          </a:prstGeom>
        </p:spPr>
      </p:pic>
    </p:spTree>
    <p:extLst>
      <p:ext uri="{BB962C8B-B14F-4D97-AF65-F5344CB8AC3E}">
        <p14:creationId xmlns:p14="http://schemas.microsoft.com/office/powerpoint/2010/main" val="317818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r>
              <a:rPr lang="fr-FR" cap="all" dirty="0" smtClean="0">
                <a:solidFill>
                  <a:srgbClr val="FFFFFF"/>
                </a:solidFill>
              </a:rPr>
              <a:t>CROCT du 20/01/2021</a:t>
            </a:r>
            <a:endParaRPr lang="fr-FR" cap="all" dirty="0">
              <a:solidFill>
                <a:srgbClr val="FFFFFF"/>
              </a:solidFill>
            </a:endParaRP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solidFill>
                  <a:srgbClr val="FFFFFF"/>
                </a:solidFill>
              </a:rPr>
              <a:pPr/>
              <a:t>‹N°›</a:t>
            </a:fld>
            <a:endParaRPr lang="fr-FR" dirty="0">
              <a:solidFill>
                <a:srgbClr val="FFFFFF"/>
              </a:solidFill>
            </a:endParaRPr>
          </a:p>
        </p:txBody>
      </p:sp>
      <p:sp>
        <p:nvSpPr>
          <p:cNvPr id="11"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80066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smtClean="0">
                <a:solidFill>
                  <a:srgbClr val="000000">
                    <a:alpha val="0"/>
                  </a:srgbClr>
                </a:solidFill>
              </a:rPr>
              <a:t>CROCT du 20/01/2021</a:t>
            </a:r>
            <a:endParaRPr lang="fr-FR" dirty="0">
              <a:solidFill>
                <a:srgbClr val="000000">
                  <a:alpha val="0"/>
                </a:srgbClr>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39" y="720225"/>
            <a:ext cx="5526103" cy="2661469"/>
          </a:xfrm>
          <a:prstGeom prst="rect">
            <a:avLst/>
          </a:prstGeom>
        </p:spPr>
      </p:pic>
    </p:spTree>
    <p:extLst>
      <p:ext uri="{BB962C8B-B14F-4D97-AF65-F5344CB8AC3E}">
        <p14:creationId xmlns:p14="http://schemas.microsoft.com/office/powerpoint/2010/main" val="196952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40"/>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4" y="682802"/>
            <a:ext cx="8424863" cy="539991"/>
          </a:xfrm>
        </p:spPr>
        <p:txBody>
          <a:bodyPr/>
          <a:lstStyle/>
          <a:p>
            <a:r>
              <a:rPr lang="fr-FR" dirty="0"/>
              <a:t>Sommaire</a:t>
            </a:r>
          </a:p>
        </p:txBody>
      </p:sp>
      <p:sp>
        <p:nvSpPr>
          <p:cNvPr id="12"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81"/>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4" y="682802"/>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32"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6"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81"/>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4" y="682802"/>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5"/>
            <a:ext cx="5616624" cy="2880320"/>
          </a:xfrm>
        </p:spPr>
        <p:txBody>
          <a:bodyPr/>
          <a:lstStyle/>
          <a:p>
            <a:r>
              <a:rPr lang="fr-FR" dirty="0" smtClean="0"/>
              <a:t>Cliquez sur l'icône pour ajouter une image</a:t>
            </a:r>
            <a:endParaRPr lang="fr-FR" dirty="0"/>
          </a:p>
        </p:txBody>
      </p:sp>
      <p:sp>
        <p:nvSpPr>
          <p:cNvPr id="10"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81"/>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4" y="682802"/>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6"/>
            <a:ext cx="5761038" cy="2879725"/>
          </a:xfrm>
        </p:spPr>
        <p:txBody>
          <a:bodyPr/>
          <a:lstStyle/>
          <a:p>
            <a:r>
              <a:rPr lang="fr-FR" dirty="0" smtClean="0"/>
              <a:t>Cliquez sur l'icône pour ajouter un graphique</a:t>
            </a:r>
            <a:endParaRPr lang="fr-FR" dirty="0"/>
          </a:p>
        </p:txBody>
      </p:sp>
      <p:sp>
        <p:nvSpPr>
          <p:cNvPr id="10"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xmlns=""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84335" y="382130"/>
            <a:ext cx="2732640" cy="1316088"/>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3"/>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r>
              <a:rPr lang="fr-FR" cap="all" dirty="0" smtClean="0"/>
              <a:t>CROCT du 20/01/2021</a:t>
            </a:r>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smtClean="0"/>
              <a:t>CROCT du 20/01/2021</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41" y="720226"/>
            <a:ext cx="5526103" cy="2661469"/>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 xmlns:a16="http://schemas.microsoft.com/office/drawing/2014/main" id="{E9918C01-3017-D749-B811-9FCBA8038409}"/>
              </a:ext>
            </a:extLst>
          </p:cNvPr>
          <p:cNvSpPr>
            <a:spLocks noGrp="1"/>
          </p:cNvSpPr>
          <p:nvPr>
            <p:ph type="dt" sz="half" idx="2"/>
          </p:nvPr>
        </p:nvSpPr>
        <p:spPr bwMode="gray">
          <a:xfrm>
            <a:off x="323850" y="4797632"/>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6" name="Espace réservé du texte 7">
            <a:extLst>
              <a:ext uri="{FF2B5EF4-FFF2-40B4-BE49-F238E27FC236}">
                <a16:creationId xmlns="" xmlns:a16="http://schemas.microsoft.com/office/drawing/2014/main" id="{EB9C9A62-C54B-3841-9346-5A54D3715808}"/>
              </a:ext>
            </a:extLst>
          </p:cNvPr>
          <p:cNvSpPr>
            <a:spLocks noGrp="1"/>
          </p:cNvSpPr>
          <p:nvPr>
            <p:ph type="body" sz="quarter" idx="13" hasCustomPrompt="1"/>
          </p:nvPr>
        </p:nvSpPr>
        <p:spPr bwMode="gray">
          <a:xfrm>
            <a:off x="323851" y="1248680"/>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21172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4" y="1707656"/>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4"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2"/>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dirty="0" smtClean="0"/>
              <a:t>CROCT du 20/01/2021</a:t>
            </a:r>
            <a:endParaRPr lang="fr-FR" cap="all" dirty="0"/>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xmlns="" id="{433B51AF-3A50-3342-8D79-F2F92F5991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404588" y="167377"/>
            <a:ext cx="428599" cy="443828"/>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2" y="1707655"/>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 xmlns:a16="http://schemas.microsoft.com/office/drawing/2014/main" id="{59FB2B3E-557E-DB42-9DB7-D6A72FD3ABE4}"/>
              </a:ext>
            </a:extLst>
          </p:cNvPr>
          <p:cNvSpPr>
            <a:spLocks noGrp="1"/>
          </p:cNvSpPr>
          <p:nvPr>
            <p:ph type="title"/>
          </p:nvPr>
        </p:nvSpPr>
        <p:spPr>
          <a:xfrm>
            <a:off x="323852"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cxnSp>
        <p:nvCxnSpPr>
          <p:cNvPr id="9" name="Connecteur droit 8">
            <a:extLst>
              <a:ext uri="{FF2B5EF4-FFF2-40B4-BE49-F238E27FC236}">
                <a16:creationId xmlns=""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 xmlns:a16="http://schemas.microsoft.com/office/drawing/2014/main" id="{433B51AF-3A50-3342-8D79-F2F92F5991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404586" y="167377"/>
            <a:ext cx="428599" cy="443828"/>
          </a:xfrm>
          <a:prstGeom prst="rect">
            <a:avLst/>
          </a:prstGeom>
        </p:spPr>
      </p:pic>
    </p:spTree>
    <p:extLst>
      <p:ext uri="{BB962C8B-B14F-4D97-AF65-F5344CB8AC3E}">
        <p14:creationId xmlns:p14="http://schemas.microsoft.com/office/powerpoint/2010/main" val="233720037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ft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1851670"/>
            <a:ext cx="8424000" cy="2293224"/>
          </a:xfrm>
        </p:spPr>
        <p:txBody>
          <a:bodyPr/>
          <a:lstStyle/>
          <a:p>
            <a:pPr algn="ctr"/>
            <a:r>
              <a:rPr lang="fr-FR" dirty="0" smtClean="0"/>
              <a:t>La Santé </a:t>
            </a:r>
            <a:r>
              <a:rPr lang="fr-FR" dirty="0"/>
              <a:t>au travail des femmes</a:t>
            </a:r>
          </a:p>
          <a:p>
            <a:pPr algn="ctr"/>
            <a:endParaRPr lang="fr-FR" dirty="0" smtClean="0"/>
          </a:p>
          <a:p>
            <a:pPr algn="ctr"/>
            <a:endParaRPr lang="fr-FR" dirty="0"/>
          </a:p>
          <a:p>
            <a:pPr algn="ctr"/>
            <a:r>
              <a:rPr lang="fr-FR" dirty="0" smtClean="0"/>
              <a:t>Focus </a:t>
            </a:r>
            <a:r>
              <a:rPr lang="fr-FR" dirty="0"/>
              <a:t>IRST  </a:t>
            </a:r>
            <a:r>
              <a:rPr lang="fr-FR" dirty="0" smtClean="0"/>
              <a:t>2021</a:t>
            </a:r>
          </a:p>
          <a:p>
            <a:pPr algn="ctr"/>
            <a:endParaRPr lang="fr-FR" dirty="0"/>
          </a:p>
          <a:p>
            <a:pPr algn="ctr"/>
            <a:endParaRPr lang="fr-FR" dirty="0" smtClean="0"/>
          </a:p>
          <a:p>
            <a:pPr algn="ctr"/>
            <a:endParaRPr lang="fr-FR" dirty="0"/>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1</a:t>
            </a:fld>
            <a:endParaRPr lang="fr-FR"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611965886"/>
      </p:ext>
    </p:extLst>
  </p:cSld>
  <p:clrMapOvr>
    <a:masterClrMapping/>
  </p:clrMapOvr>
  <mc:AlternateContent xmlns:mc="http://schemas.openxmlformats.org/markup-compatibility/2006" xmlns:p14="http://schemas.microsoft.com/office/powerpoint/2010/main">
    <mc:Choice Requires="p14">
      <p:transition spd="slow" p14:dur="2000" advTm="12971"/>
    </mc:Choice>
    <mc:Fallback xmlns="">
      <p:transition spd="slow" advTm="12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3" name="Espace réservé de la date 2"/>
          <p:cNvSpPr>
            <a:spLocks noGrp="1"/>
          </p:cNvSpPr>
          <p:nvPr>
            <p:ph type="dt" sz="half" idx="2"/>
          </p:nvPr>
        </p:nvSpPr>
        <p:spPr/>
        <p:txBody>
          <a:bodyPr/>
          <a:lstStyle/>
          <a:p>
            <a:r>
              <a:rPr lang="fr-FR" cap="all" dirty="0" smtClean="0"/>
              <a:t>CROCT du 20/01/2021</a:t>
            </a:r>
            <a:endParaRPr lang="fr-FR" cap="all" dirty="0"/>
          </a:p>
        </p:txBody>
      </p:sp>
      <p:sp>
        <p:nvSpPr>
          <p:cNvPr id="5" name="Titre 4"/>
          <p:cNvSpPr>
            <a:spLocks noGrp="1"/>
          </p:cNvSpPr>
          <p:nvPr>
            <p:ph type="title"/>
          </p:nvPr>
        </p:nvSpPr>
        <p:spPr>
          <a:xfrm>
            <a:off x="863407" y="267494"/>
            <a:ext cx="8280593" cy="539991"/>
          </a:xfrm>
        </p:spPr>
        <p:txBody>
          <a:bodyPr>
            <a:normAutofit/>
          </a:bodyPr>
          <a:lstStyle/>
          <a:p>
            <a:r>
              <a:rPr lang="fr-FR" dirty="0" smtClean="0"/>
              <a:t>Les inégalités salariales pénalisent les femmes </a:t>
            </a:r>
            <a:endParaRPr lang="fr-FR" dirty="0"/>
          </a:p>
        </p:txBody>
      </p:sp>
      <p:sp>
        <p:nvSpPr>
          <p:cNvPr id="6" name="Espace réservé du texte 5"/>
          <p:cNvSpPr>
            <a:spLocks noGrp="1"/>
          </p:cNvSpPr>
          <p:nvPr>
            <p:ph type="body" sz="quarter" idx="14"/>
          </p:nvPr>
        </p:nvSpPr>
        <p:spPr>
          <a:xfrm>
            <a:off x="324130" y="1275606"/>
            <a:ext cx="5616022" cy="3456384"/>
          </a:xfrm>
        </p:spPr>
        <p:txBody>
          <a:bodyPr/>
          <a:lstStyle/>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smtClean="0"/>
          </a:p>
        </p:txBody>
      </p:sp>
      <p:sp>
        <p:nvSpPr>
          <p:cNvPr id="8" name="ZoneTexte 7"/>
          <p:cNvSpPr txBox="1"/>
          <p:nvPr/>
        </p:nvSpPr>
        <p:spPr>
          <a:xfrm>
            <a:off x="179512" y="3995360"/>
            <a:ext cx="8784976" cy="742063"/>
          </a:xfrm>
          <a:prstGeom prst="rect">
            <a:avLst/>
          </a:prstGeom>
          <a:noFill/>
        </p:spPr>
        <p:txBody>
          <a:bodyPr wrap="square" rtlCol="0">
            <a:spAutoFit/>
          </a:bodyPr>
          <a:lstStyle/>
          <a:p>
            <a:pPr algn="ctr">
              <a:lnSpc>
                <a:spcPct val="150000"/>
              </a:lnSpc>
            </a:pPr>
            <a:r>
              <a:rPr lang="fr-FR" sz="1500" b="1" dirty="0" smtClean="0">
                <a:solidFill>
                  <a:schemeClr val="bg2">
                    <a:lumMod val="75000"/>
                  </a:schemeClr>
                </a:solidFill>
              </a:rPr>
              <a:t>L’écart </a:t>
            </a:r>
            <a:r>
              <a:rPr lang="fr-FR" sz="1500" b="1" dirty="0">
                <a:solidFill>
                  <a:schemeClr val="bg2">
                    <a:lumMod val="75000"/>
                  </a:schemeClr>
                </a:solidFill>
              </a:rPr>
              <a:t>de salaire hommes-femmes </a:t>
            </a:r>
            <a:r>
              <a:rPr lang="fr-FR" sz="1500" b="1" dirty="0" smtClean="0">
                <a:solidFill>
                  <a:schemeClr val="bg2">
                    <a:lumMod val="75000"/>
                  </a:schemeClr>
                </a:solidFill>
              </a:rPr>
              <a:t>de 18,3 % de </a:t>
            </a:r>
            <a:r>
              <a:rPr lang="fr-FR" sz="1500" b="1" dirty="0">
                <a:solidFill>
                  <a:schemeClr val="bg2">
                    <a:lumMod val="75000"/>
                  </a:schemeClr>
                </a:solidFill>
              </a:rPr>
              <a:t>la région est de proportion équivalente à celui </a:t>
            </a:r>
            <a:r>
              <a:rPr lang="fr-FR" sz="1500" b="1" dirty="0" smtClean="0">
                <a:solidFill>
                  <a:schemeClr val="bg2">
                    <a:lumMod val="75000"/>
                  </a:schemeClr>
                </a:solidFill>
              </a:rPr>
              <a:t>de la France métropolitaine</a:t>
            </a:r>
            <a:endParaRPr lang="fr-FR" sz="1500" b="1" dirty="0">
              <a:solidFill>
                <a:schemeClr val="bg2">
                  <a:lumMod val="75000"/>
                </a:schemeClr>
              </a:solidFill>
            </a:endParaRPr>
          </a:p>
        </p:txBody>
      </p:sp>
      <p:sp>
        <p:nvSpPr>
          <p:cNvPr id="12" name="Flèche vers le bas 11"/>
          <p:cNvSpPr/>
          <p:nvPr/>
        </p:nvSpPr>
        <p:spPr>
          <a:xfrm>
            <a:off x="6732146" y="3105718"/>
            <a:ext cx="520022" cy="332814"/>
          </a:xfrm>
          <a:prstGeom prst="downArrow">
            <a:avLst/>
          </a:prstGeom>
          <a:solidFill>
            <a:srgbClr val="7030A0"/>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843558"/>
            <a:ext cx="8640960" cy="315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90256090"/>
      </p:ext>
    </p:extLst>
  </p:cSld>
  <p:clrMapOvr>
    <a:masterClrMapping/>
  </p:clrMapOvr>
  <mc:AlternateContent xmlns:mc="http://schemas.openxmlformats.org/markup-compatibility/2006" xmlns:p14="http://schemas.microsoft.com/office/powerpoint/2010/main">
    <mc:Choice Requires="p14">
      <p:transition spd="slow" p14:dur="2000" advTm="25636"/>
    </mc:Choice>
    <mc:Fallback xmlns="">
      <p:transition spd="slow" advTm="25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3" name="Espace réservé de la date 2"/>
          <p:cNvSpPr>
            <a:spLocks noGrp="1"/>
          </p:cNvSpPr>
          <p:nvPr>
            <p:ph type="dt" sz="half" idx="2"/>
          </p:nvPr>
        </p:nvSpPr>
        <p:spPr/>
        <p:txBody>
          <a:bodyPr/>
          <a:lstStyle/>
          <a:p>
            <a:r>
              <a:rPr lang="fr-FR" cap="all" dirty="0" smtClean="0"/>
              <a:t>CROCT du 20/01/2021</a:t>
            </a:r>
            <a:endParaRPr lang="fr-FR" cap="all" dirty="0"/>
          </a:p>
        </p:txBody>
      </p:sp>
      <p:sp>
        <p:nvSpPr>
          <p:cNvPr id="5" name="Titre 4"/>
          <p:cNvSpPr>
            <a:spLocks noGrp="1"/>
          </p:cNvSpPr>
          <p:nvPr>
            <p:ph type="title"/>
          </p:nvPr>
        </p:nvSpPr>
        <p:spPr>
          <a:xfrm>
            <a:off x="863407" y="267494"/>
            <a:ext cx="8280593" cy="539991"/>
          </a:xfrm>
        </p:spPr>
        <p:txBody>
          <a:bodyPr>
            <a:normAutofit fontScale="90000"/>
          </a:bodyPr>
          <a:lstStyle/>
          <a:p>
            <a:r>
              <a:rPr lang="fr-FR" dirty="0" smtClean="0"/>
              <a:t>Les femmes plus nombreuses sur les activités moins rémunératrices</a:t>
            </a:r>
            <a:endParaRPr lang="fr-FR" dirty="0"/>
          </a:p>
        </p:txBody>
      </p:sp>
      <p:sp>
        <p:nvSpPr>
          <p:cNvPr id="6" name="Espace réservé du texte 5"/>
          <p:cNvSpPr>
            <a:spLocks noGrp="1"/>
          </p:cNvSpPr>
          <p:nvPr>
            <p:ph type="body" sz="quarter" idx="14"/>
          </p:nvPr>
        </p:nvSpPr>
        <p:spPr>
          <a:xfrm>
            <a:off x="324130" y="1275606"/>
            <a:ext cx="5616022" cy="3456384"/>
          </a:xfrm>
        </p:spPr>
        <p:txBody>
          <a:bodyPr/>
          <a:lstStyle/>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smtClean="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1646"/>
          <a:stretch/>
        </p:blipFill>
        <p:spPr bwMode="auto">
          <a:xfrm>
            <a:off x="4355976" y="2513881"/>
            <a:ext cx="4606330" cy="211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4" t="3482" r="-124" b="49905"/>
          <a:stretch/>
        </p:blipFill>
        <p:spPr bwMode="auto">
          <a:xfrm>
            <a:off x="179512" y="987574"/>
            <a:ext cx="4606330" cy="204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392176151"/>
      </p:ext>
    </p:extLst>
  </p:cSld>
  <p:clrMapOvr>
    <a:masterClrMapping/>
  </p:clrMapOvr>
  <mc:AlternateContent xmlns:mc="http://schemas.openxmlformats.org/markup-compatibility/2006" xmlns:p14="http://schemas.microsoft.com/office/powerpoint/2010/main">
    <mc:Choice Requires="p14">
      <p:transition spd="slow" p14:dur="2000" advTm="24790"/>
    </mc:Choice>
    <mc:Fallback xmlns="">
      <p:transition spd="slow" advTm="24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5" name="Titre 4"/>
          <p:cNvSpPr>
            <a:spLocks noGrp="1"/>
          </p:cNvSpPr>
          <p:nvPr>
            <p:ph type="title"/>
          </p:nvPr>
        </p:nvSpPr>
        <p:spPr>
          <a:xfrm>
            <a:off x="323528" y="483518"/>
            <a:ext cx="8424863" cy="520796"/>
          </a:xfrm>
        </p:spPr>
        <p:txBody>
          <a:bodyPr>
            <a:normAutofit fontScale="90000"/>
          </a:bodyPr>
          <a:lstStyle/>
          <a:p>
            <a:r>
              <a:rPr lang="fr-FR" dirty="0" smtClean="0"/>
              <a:t>Les femmes principalement concentrées dans le tertiaire</a:t>
            </a:r>
          </a:p>
        </p:txBody>
      </p:sp>
      <p:sp>
        <p:nvSpPr>
          <p:cNvPr id="8" name="Espace réservé du texte 5"/>
          <p:cNvSpPr>
            <a:spLocks noGrp="1"/>
          </p:cNvSpPr>
          <p:nvPr>
            <p:ph type="body" sz="quarter" idx="14"/>
          </p:nvPr>
        </p:nvSpPr>
        <p:spPr>
          <a:xfrm>
            <a:off x="395536" y="1203598"/>
            <a:ext cx="8424334" cy="3528392"/>
          </a:xfrm>
        </p:spPr>
        <p:txBody>
          <a:bodyPr/>
          <a:lstStyle/>
          <a:p>
            <a:endParaRPr lang="fr-FR" sz="800" dirty="0" smtClean="0">
              <a:solidFill>
                <a:schemeClr val="accent5">
                  <a:lumMod val="60000"/>
                  <a:lumOff val="40000"/>
                </a:schemeClr>
              </a:solidFill>
            </a:endParaRPr>
          </a:p>
          <a:p>
            <a:endParaRPr lang="fr-FR" sz="1500" dirty="0" smtClean="0"/>
          </a:p>
          <a:p>
            <a:endParaRPr lang="fr-FR" sz="1500" dirty="0" smtClean="0"/>
          </a:p>
          <a:p>
            <a:endParaRPr lang="fr-FR" dirty="0"/>
          </a:p>
          <a:p>
            <a:endParaRPr lang="fr-FR" dirty="0" smtClean="0"/>
          </a:p>
          <a:p>
            <a:endParaRPr lang="fr-FR" b="1" dirty="0"/>
          </a:p>
          <a:p>
            <a:endParaRPr lang="fr-FR" dirty="0"/>
          </a:p>
        </p:txBody>
      </p:sp>
      <p:grpSp>
        <p:nvGrpSpPr>
          <p:cNvPr id="4" name="Groupe 3"/>
          <p:cNvGrpSpPr/>
          <p:nvPr/>
        </p:nvGrpSpPr>
        <p:grpSpPr>
          <a:xfrm>
            <a:off x="1436313" y="915566"/>
            <a:ext cx="6763713" cy="3964585"/>
            <a:chOff x="1436313" y="915566"/>
            <a:chExt cx="6763713" cy="3964585"/>
          </a:xfrm>
        </p:grpSpPr>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771"/>
            <a:stretch/>
          </p:blipFill>
          <p:spPr bwMode="auto">
            <a:xfrm>
              <a:off x="1621804" y="915566"/>
              <a:ext cx="6457528" cy="372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93010"/>
            <a:stretch/>
          </p:blipFill>
          <p:spPr bwMode="auto">
            <a:xfrm>
              <a:off x="1436313" y="4641993"/>
              <a:ext cx="6763713" cy="23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824140154"/>
      </p:ext>
    </p:extLst>
  </p:cSld>
  <p:clrMapOvr>
    <a:masterClrMapping/>
  </p:clrMapOvr>
  <mc:AlternateContent xmlns:mc="http://schemas.openxmlformats.org/markup-compatibility/2006" xmlns:p14="http://schemas.microsoft.com/office/powerpoint/2010/main">
    <mc:Choice Requires="p14">
      <p:transition spd="slow" p14:dur="2000" advTm="23635"/>
    </mc:Choice>
    <mc:Fallback xmlns="">
      <p:transition spd="slow" advTm="23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13</a:t>
            </a:fld>
            <a:endParaRPr lang="fr-FR" dirty="0"/>
          </a:p>
        </p:txBody>
      </p:sp>
      <p:sp>
        <p:nvSpPr>
          <p:cNvPr id="5" name="Titre 4"/>
          <p:cNvSpPr>
            <a:spLocks noGrp="1"/>
          </p:cNvSpPr>
          <p:nvPr>
            <p:ph type="title"/>
          </p:nvPr>
        </p:nvSpPr>
        <p:spPr>
          <a:xfrm>
            <a:off x="990600" y="411510"/>
            <a:ext cx="8424863" cy="520796"/>
          </a:xfrm>
        </p:spPr>
        <p:txBody>
          <a:bodyPr>
            <a:normAutofit/>
          </a:bodyPr>
          <a:lstStyle/>
          <a:p>
            <a:r>
              <a:rPr lang="fr-FR" dirty="0" smtClean="0"/>
              <a:t>Mais surreprésentées dans l’industrie en région</a:t>
            </a:r>
          </a:p>
        </p:txBody>
      </p:sp>
      <p:sp>
        <p:nvSpPr>
          <p:cNvPr id="8" name="Espace réservé du texte 5"/>
          <p:cNvSpPr>
            <a:spLocks noGrp="1"/>
          </p:cNvSpPr>
          <p:nvPr>
            <p:ph type="body" sz="quarter" idx="14"/>
          </p:nvPr>
        </p:nvSpPr>
        <p:spPr>
          <a:xfrm>
            <a:off x="395536" y="1203598"/>
            <a:ext cx="8424334" cy="3528392"/>
          </a:xfrm>
        </p:spPr>
        <p:txBody>
          <a:bodyPr/>
          <a:lstStyle/>
          <a:p>
            <a:endParaRPr lang="fr-FR" sz="800" dirty="0" smtClean="0">
              <a:solidFill>
                <a:schemeClr val="accent5">
                  <a:lumMod val="60000"/>
                  <a:lumOff val="40000"/>
                </a:schemeClr>
              </a:solidFill>
            </a:endParaRPr>
          </a:p>
          <a:p>
            <a:endParaRPr lang="fr-FR" sz="1500" dirty="0" smtClean="0"/>
          </a:p>
          <a:p>
            <a:endParaRPr lang="fr-FR" sz="1500" dirty="0" smtClean="0"/>
          </a:p>
          <a:p>
            <a:endParaRPr lang="fr-FR" dirty="0"/>
          </a:p>
          <a:p>
            <a:endParaRPr lang="fr-FR" dirty="0" smtClean="0"/>
          </a:p>
          <a:p>
            <a:endParaRPr lang="fr-FR" b="1" dirty="0"/>
          </a:p>
          <a:p>
            <a:endParaRPr lang="fr-FR" dirty="0"/>
          </a:p>
        </p:txBody>
      </p:sp>
      <p:grpSp>
        <p:nvGrpSpPr>
          <p:cNvPr id="3" name="Groupe 2"/>
          <p:cNvGrpSpPr/>
          <p:nvPr/>
        </p:nvGrpSpPr>
        <p:grpSpPr>
          <a:xfrm>
            <a:off x="990600" y="1059582"/>
            <a:ext cx="7162800" cy="3609975"/>
            <a:chOff x="990600" y="1059582"/>
            <a:chExt cx="7162800" cy="3609975"/>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059582"/>
              <a:ext cx="71628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3250288"/>
              <a:ext cx="1138808" cy="35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610600227"/>
      </p:ext>
    </p:extLst>
  </p:cSld>
  <p:clrMapOvr>
    <a:masterClrMapping/>
  </p:clrMapOvr>
  <mc:AlternateContent xmlns:mc="http://schemas.openxmlformats.org/markup-compatibility/2006" xmlns:p14="http://schemas.microsoft.com/office/powerpoint/2010/main">
    <mc:Choice Requires="p14">
      <p:transition spd="slow" p14:dur="2000" advTm="29615"/>
    </mc:Choice>
    <mc:Fallback xmlns="">
      <p:transition spd="slow" advTm="296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5" name="Titre 4"/>
          <p:cNvSpPr>
            <a:spLocks noGrp="1"/>
          </p:cNvSpPr>
          <p:nvPr>
            <p:ph type="title"/>
          </p:nvPr>
        </p:nvSpPr>
        <p:spPr>
          <a:xfrm>
            <a:off x="990600" y="411510"/>
            <a:ext cx="8424863" cy="520796"/>
          </a:xfrm>
        </p:spPr>
        <p:txBody>
          <a:bodyPr>
            <a:normAutofit fontScale="90000"/>
          </a:bodyPr>
          <a:lstStyle/>
          <a:p>
            <a:r>
              <a:rPr lang="fr-FR" dirty="0"/>
              <a:t>Près de 80 % de la population féminine occupée </a:t>
            </a:r>
            <a:r>
              <a:rPr lang="fr-FR" dirty="0" smtClean="0"/>
              <a:t>est concentrée </a:t>
            </a:r>
            <a:r>
              <a:rPr lang="fr-FR" dirty="0"/>
              <a:t>dans 20 familles professionnelles</a:t>
            </a:r>
            <a:endParaRPr lang="fr-FR" dirty="0" smtClean="0"/>
          </a:p>
        </p:txBody>
      </p:sp>
      <p:sp>
        <p:nvSpPr>
          <p:cNvPr id="8" name="Espace réservé du texte 5"/>
          <p:cNvSpPr>
            <a:spLocks noGrp="1"/>
          </p:cNvSpPr>
          <p:nvPr>
            <p:ph type="body" sz="quarter" idx="14"/>
          </p:nvPr>
        </p:nvSpPr>
        <p:spPr>
          <a:xfrm>
            <a:off x="395536" y="1203598"/>
            <a:ext cx="8424334" cy="3528392"/>
          </a:xfrm>
        </p:spPr>
        <p:txBody>
          <a:bodyPr/>
          <a:lstStyle/>
          <a:p>
            <a:endParaRPr lang="fr-FR" sz="800" dirty="0" smtClean="0">
              <a:solidFill>
                <a:schemeClr val="accent5">
                  <a:lumMod val="60000"/>
                  <a:lumOff val="40000"/>
                </a:schemeClr>
              </a:solidFill>
            </a:endParaRPr>
          </a:p>
          <a:p>
            <a:endParaRPr lang="fr-FR" sz="1500" dirty="0" smtClean="0"/>
          </a:p>
          <a:p>
            <a:endParaRPr lang="fr-FR" sz="1500" dirty="0" smtClean="0"/>
          </a:p>
          <a:p>
            <a:endParaRPr lang="fr-FR" dirty="0"/>
          </a:p>
          <a:p>
            <a:endParaRPr lang="fr-FR" dirty="0" smtClean="0"/>
          </a:p>
          <a:p>
            <a:endParaRPr lang="fr-FR" b="1" dirty="0"/>
          </a:p>
          <a:p>
            <a:endParaRPr lang="fr-FR"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037409"/>
            <a:ext cx="4680520" cy="399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991617597"/>
      </p:ext>
    </p:extLst>
  </p:cSld>
  <p:clrMapOvr>
    <a:masterClrMapping/>
  </p:clrMapOvr>
  <mc:AlternateContent xmlns:mc="http://schemas.openxmlformats.org/markup-compatibility/2006" xmlns:p14="http://schemas.microsoft.com/office/powerpoint/2010/main">
    <mc:Choice Requires="p14">
      <p:transition spd="slow" p14:dur="2000" advTm="36637"/>
    </mc:Choice>
    <mc:Fallback xmlns="">
      <p:transition spd="slow" advTm="36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5" name="Titre 4"/>
          <p:cNvSpPr>
            <a:spLocks noGrp="1"/>
          </p:cNvSpPr>
          <p:nvPr>
            <p:ph type="title"/>
          </p:nvPr>
        </p:nvSpPr>
        <p:spPr>
          <a:xfrm>
            <a:off x="899592" y="483518"/>
            <a:ext cx="7849125" cy="648072"/>
          </a:xfrm>
        </p:spPr>
        <p:txBody>
          <a:bodyPr>
            <a:normAutofit fontScale="90000"/>
          </a:bodyPr>
          <a:lstStyle/>
          <a:p>
            <a:r>
              <a:rPr lang="fr-FR" dirty="0" smtClean="0"/>
              <a:t>Les activités ciblées « risque santé au travail » pour les femmes en région </a:t>
            </a:r>
          </a:p>
        </p:txBody>
      </p:sp>
      <p:sp>
        <p:nvSpPr>
          <p:cNvPr id="8" name="Espace réservé du texte 5"/>
          <p:cNvSpPr>
            <a:spLocks noGrp="1"/>
          </p:cNvSpPr>
          <p:nvPr>
            <p:ph type="body" sz="quarter" idx="14"/>
          </p:nvPr>
        </p:nvSpPr>
        <p:spPr>
          <a:xfrm>
            <a:off x="395536" y="1203598"/>
            <a:ext cx="8424334" cy="3528392"/>
          </a:xfrm>
        </p:spPr>
        <p:txBody>
          <a:bodyPr/>
          <a:lstStyle/>
          <a:p>
            <a:r>
              <a:rPr lang="fr-FR" sz="1500" dirty="0" smtClean="0"/>
              <a:t>Les </a:t>
            </a:r>
            <a:r>
              <a:rPr lang="fr-FR" sz="1500" dirty="0"/>
              <a:t>femmes </a:t>
            </a:r>
            <a:r>
              <a:rPr lang="fr-FR" sz="1500" dirty="0" smtClean="0"/>
              <a:t>sont touchées par des problématiques </a:t>
            </a:r>
            <a:r>
              <a:rPr lang="fr-FR" sz="1500" dirty="0"/>
              <a:t>spécifiques </a:t>
            </a:r>
            <a:r>
              <a:rPr lang="fr-FR" sz="1500" dirty="0" smtClean="0"/>
              <a:t>de santé au travail. </a:t>
            </a:r>
          </a:p>
          <a:p>
            <a:r>
              <a:rPr lang="fr-FR" sz="1500" dirty="0" smtClean="0"/>
              <a:t>L’absence générale de parité par secteurs d’activité et la concentration des femmes dans certains métiers alimentent ce constat que nous souhaitons explorer dans les secteurs suivants: </a:t>
            </a:r>
          </a:p>
          <a:p>
            <a:endParaRPr lang="fr-FR" sz="800" b="1" dirty="0" smtClean="0">
              <a:solidFill>
                <a:schemeClr val="accent5">
                  <a:lumMod val="60000"/>
                  <a:lumOff val="40000"/>
                </a:schemeClr>
              </a:solidFill>
            </a:endParaRPr>
          </a:p>
          <a:p>
            <a:r>
              <a:rPr lang="fr-FR" sz="1500" b="1" dirty="0" smtClean="0">
                <a:solidFill>
                  <a:schemeClr val="accent5">
                    <a:lumMod val="60000"/>
                    <a:lumOff val="40000"/>
                  </a:schemeClr>
                </a:solidFill>
              </a:rPr>
              <a:t>- Santé </a:t>
            </a:r>
            <a:r>
              <a:rPr lang="fr-FR" sz="1500" b="1" dirty="0">
                <a:solidFill>
                  <a:schemeClr val="accent5">
                    <a:lumMod val="60000"/>
                    <a:lumOff val="40000"/>
                  </a:schemeClr>
                </a:solidFill>
              </a:rPr>
              <a:t>humaine et Action </a:t>
            </a:r>
            <a:r>
              <a:rPr lang="fr-FR" sz="1500" b="1" dirty="0" smtClean="0">
                <a:solidFill>
                  <a:schemeClr val="accent5">
                    <a:lumMod val="60000"/>
                    <a:lumOff val="40000"/>
                  </a:schemeClr>
                </a:solidFill>
              </a:rPr>
              <a:t>sociale</a:t>
            </a:r>
          </a:p>
          <a:p>
            <a:r>
              <a:rPr lang="fr-FR" sz="1500" b="1" dirty="0" smtClean="0"/>
              <a:t> </a:t>
            </a:r>
            <a:r>
              <a:rPr lang="fr-FR" sz="1500" dirty="0" smtClean="0"/>
              <a:t>	</a:t>
            </a:r>
            <a:r>
              <a:rPr lang="fr-FR" sz="1500" b="1" dirty="0" smtClean="0"/>
              <a:t> en </a:t>
            </a:r>
            <a:r>
              <a:rPr lang="fr-FR" sz="1500" b="1" dirty="0"/>
              <a:t>particulier </a:t>
            </a:r>
            <a:r>
              <a:rPr lang="fr-FR" sz="1500" b="1" dirty="0" smtClean="0"/>
              <a:t>dans les EHPAD </a:t>
            </a:r>
            <a:r>
              <a:rPr lang="fr-FR" sz="1500" b="1" dirty="0"/>
              <a:t>et </a:t>
            </a:r>
            <a:r>
              <a:rPr lang="fr-FR" sz="1500" b="1" dirty="0" smtClean="0"/>
              <a:t>dans le métier d’aide </a:t>
            </a:r>
            <a:r>
              <a:rPr lang="fr-FR" sz="1500" b="1" dirty="0"/>
              <a:t>à </a:t>
            </a:r>
            <a:r>
              <a:rPr lang="fr-FR" sz="1500" b="1" dirty="0" smtClean="0"/>
              <a:t>domicile</a:t>
            </a:r>
            <a:endParaRPr lang="fr-FR" sz="1500" b="1" dirty="0"/>
          </a:p>
          <a:p>
            <a:endParaRPr lang="fr-FR" sz="800" dirty="0" smtClean="0">
              <a:solidFill>
                <a:schemeClr val="accent5">
                  <a:lumMod val="60000"/>
                  <a:lumOff val="40000"/>
                </a:schemeClr>
              </a:solidFill>
            </a:endParaRPr>
          </a:p>
          <a:p>
            <a:r>
              <a:rPr lang="fr-FR" sz="1500" b="1" dirty="0" smtClean="0">
                <a:solidFill>
                  <a:schemeClr val="accent5">
                    <a:lumMod val="60000"/>
                    <a:lumOff val="40000"/>
                  </a:schemeClr>
                </a:solidFill>
              </a:rPr>
              <a:t>- Activités de fabrication et de conditionnement dans l’industrie manufacturière </a:t>
            </a:r>
            <a:endParaRPr lang="fr-FR" sz="1500" b="1" dirty="0">
              <a:solidFill>
                <a:schemeClr val="accent5">
                  <a:lumMod val="60000"/>
                  <a:lumOff val="40000"/>
                </a:schemeClr>
              </a:solidFill>
            </a:endParaRPr>
          </a:p>
          <a:p>
            <a:r>
              <a:rPr lang="fr-FR" sz="1500" b="1" dirty="0" smtClean="0"/>
              <a:t> 	 en particulier dans l’Industrie chimique /cosmétique et dans la pharmacie </a:t>
            </a:r>
          </a:p>
          <a:p>
            <a:endParaRPr lang="fr-FR" sz="800" dirty="0" smtClean="0">
              <a:solidFill>
                <a:schemeClr val="accent5">
                  <a:lumMod val="60000"/>
                  <a:lumOff val="40000"/>
                </a:schemeClr>
              </a:solidFill>
            </a:endParaRPr>
          </a:p>
          <a:p>
            <a:r>
              <a:rPr lang="fr-FR" sz="1500" b="1" dirty="0" smtClean="0">
                <a:solidFill>
                  <a:schemeClr val="accent5">
                    <a:lumMod val="60000"/>
                    <a:lumOff val="40000"/>
                  </a:schemeClr>
                </a:solidFill>
              </a:rPr>
              <a:t>- Agriculture</a:t>
            </a:r>
            <a:endParaRPr lang="fr-FR" sz="1500" dirty="0" smtClean="0">
              <a:solidFill>
                <a:schemeClr val="accent5">
                  <a:lumMod val="60000"/>
                  <a:lumOff val="40000"/>
                </a:schemeClr>
              </a:solidFill>
            </a:endParaRPr>
          </a:p>
          <a:p>
            <a:pPr>
              <a:spcAft>
                <a:spcPts val="0"/>
              </a:spcAft>
            </a:pPr>
            <a:r>
              <a:rPr lang="fr-FR" sz="1500" b="1" dirty="0" smtClean="0"/>
              <a:t> 	des nombreux statuts de travail différents et une part de femmes variable : 	saisonniers français et étrangers, intérimaires, salariés permanents, exploitants</a:t>
            </a:r>
          </a:p>
          <a:p>
            <a:pPr>
              <a:spcAft>
                <a:spcPts val="0"/>
              </a:spcAft>
            </a:pPr>
            <a:r>
              <a:rPr lang="fr-FR" sz="1500" b="1" dirty="0"/>
              <a:t>	</a:t>
            </a:r>
            <a:r>
              <a:rPr lang="fr-FR" sz="1500" b="1" dirty="0" smtClean="0"/>
              <a:t>et leurs conjoints</a:t>
            </a:r>
          </a:p>
          <a:p>
            <a:endParaRPr lang="fr-FR" sz="1500" dirty="0"/>
          </a:p>
          <a:p>
            <a:endParaRPr lang="fr-FR" sz="1500" dirty="0" smtClean="0"/>
          </a:p>
          <a:p>
            <a:endParaRPr lang="fr-FR" dirty="0"/>
          </a:p>
          <a:p>
            <a:endParaRPr lang="fr-FR" dirty="0" smtClean="0"/>
          </a:p>
          <a:p>
            <a:endParaRPr lang="fr-FR" b="1" dirty="0"/>
          </a:p>
          <a:p>
            <a:endParaRPr lang="fr-FR" dirty="0"/>
          </a:p>
        </p:txBody>
      </p:sp>
    </p:spTree>
    <p:extLst>
      <p:ext uri="{BB962C8B-B14F-4D97-AF65-F5344CB8AC3E}">
        <p14:creationId xmlns:p14="http://schemas.microsoft.com/office/powerpoint/2010/main" val="1624140633"/>
      </p:ext>
    </p:extLst>
  </p:cSld>
  <p:clrMapOvr>
    <a:masterClrMapping/>
  </p:clrMapOvr>
  <mc:AlternateContent xmlns:mc="http://schemas.openxmlformats.org/markup-compatibility/2006" xmlns:p14="http://schemas.microsoft.com/office/powerpoint/2010/main">
    <mc:Choice Requires="p14">
      <p:transition spd="slow" p14:dur="2000" advTm="6063"/>
    </mc:Choice>
    <mc:Fallback xmlns="">
      <p:transition spd="slow" advTm="606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6" name="Espace réservé de la date 5"/>
          <p:cNvSpPr>
            <a:spLocks noGrp="1"/>
          </p:cNvSpPr>
          <p:nvPr>
            <p:ph type="dt" sz="half" idx="2"/>
          </p:nvPr>
        </p:nvSpPr>
        <p:spPr/>
        <p:txBody>
          <a:bodyPr/>
          <a:lstStyle/>
          <a:p>
            <a:r>
              <a:rPr lang="fr-FR" cap="all" dirty="0" smtClean="0"/>
              <a:t>CROCT du 20/01/2021</a:t>
            </a:r>
            <a:endParaRPr lang="fr-FR" cap="all" dirty="0"/>
          </a:p>
        </p:txBody>
      </p:sp>
      <p:sp>
        <p:nvSpPr>
          <p:cNvPr id="7" name="Titre 6"/>
          <p:cNvSpPr>
            <a:spLocks noGrp="1"/>
          </p:cNvSpPr>
          <p:nvPr>
            <p:ph type="title"/>
          </p:nvPr>
        </p:nvSpPr>
        <p:spPr>
          <a:xfrm>
            <a:off x="2483768" y="2139704"/>
            <a:ext cx="3960118" cy="539991"/>
          </a:xfrm>
        </p:spPr>
        <p:txBody>
          <a:bodyPr/>
          <a:lstStyle/>
          <a:p>
            <a:r>
              <a:rPr lang="fr-FR" dirty="0" smtClean="0"/>
              <a:t>Merci de votre attention</a:t>
            </a:r>
            <a:endParaRPr lang="fr-FR" dirty="0"/>
          </a:p>
        </p:txBody>
      </p:sp>
    </p:spTree>
    <p:extLst>
      <p:ext uri="{BB962C8B-B14F-4D97-AF65-F5344CB8AC3E}">
        <p14:creationId xmlns:p14="http://schemas.microsoft.com/office/powerpoint/2010/main" val="1939295896"/>
      </p:ext>
    </p:extLst>
  </p:cSld>
  <p:clrMapOvr>
    <a:masterClrMapping/>
  </p:clrMapOvr>
  <mc:AlternateContent xmlns:mc="http://schemas.openxmlformats.org/markup-compatibility/2006" xmlns:p14="http://schemas.microsoft.com/office/powerpoint/2010/main">
    <mc:Choice Requires="p14">
      <p:transition spd="slow" p14:dur="2000" advTm="3798"/>
    </mc:Choice>
    <mc:Fallback xmlns="">
      <p:transition spd="slow" advTm="379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5" name="Titre 4"/>
          <p:cNvSpPr>
            <a:spLocks noGrp="1"/>
          </p:cNvSpPr>
          <p:nvPr>
            <p:ph type="title"/>
          </p:nvPr>
        </p:nvSpPr>
        <p:spPr>
          <a:xfrm>
            <a:off x="513685" y="411510"/>
            <a:ext cx="8424863" cy="504056"/>
          </a:xfrm>
        </p:spPr>
        <p:txBody>
          <a:bodyPr>
            <a:normAutofit fontScale="90000"/>
          </a:bodyPr>
          <a:lstStyle/>
          <a:p>
            <a:r>
              <a:rPr lang="fr-FR" dirty="0" smtClean="0"/>
              <a:t>Pourquoi un focus sur la santé au travail des femmes ?</a:t>
            </a:r>
          </a:p>
        </p:txBody>
      </p:sp>
      <p:sp>
        <p:nvSpPr>
          <p:cNvPr id="8" name="Espace réservé du texte 5"/>
          <p:cNvSpPr>
            <a:spLocks noGrp="1"/>
          </p:cNvSpPr>
          <p:nvPr>
            <p:ph type="body" sz="quarter" idx="14"/>
          </p:nvPr>
        </p:nvSpPr>
        <p:spPr>
          <a:xfrm>
            <a:off x="395536" y="987574"/>
            <a:ext cx="8424334" cy="3600400"/>
          </a:xfrm>
        </p:spPr>
        <p:txBody>
          <a:bodyPr/>
          <a:lstStyle/>
          <a:p>
            <a:pPr algn="just"/>
            <a:r>
              <a:rPr lang="fr-FR" sz="1500" b="1" dirty="0" smtClean="0"/>
              <a:t>Les  </a:t>
            </a:r>
            <a:r>
              <a:rPr lang="fr-FR" sz="1500" b="1" dirty="0"/>
              <a:t>indicateurs  régionaux  santé travail (IRST) ont pour objectif </a:t>
            </a:r>
            <a:r>
              <a:rPr lang="fr-FR" sz="1500" dirty="0"/>
              <a:t>de mettre en commun des données en santé au travail </a:t>
            </a:r>
            <a:r>
              <a:rPr lang="fr-FR" sz="1500" dirty="0" smtClean="0"/>
              <a:t>et de mettre </a:t>
            </a:r>
            <a:r>
              <a:rPr lang="fr-FR" sz="1500" dirty="0"/>
              <a:t>en évidence les spécificités régionales dans le champ de la santé au </a:t>
            </a:r>
            <a:r>
              <a:rPr lang="fr-FR" sz="1500" dirty="0" smtClean="0"/>
              <a:t>travail et de la prévention …</a:t>
            </a:r>
          </a:p>
          <a:p>
            <a:r>
              <a:rPr lang="fr-FR" sz="1500" b="1" dirty="0" smtClean="0"/>
              <a:t>	Les </a:t>
            </a:r>
            <a:r>
              <a:rPr lang="fr-FR" sz="1500" b="1" dirty="0"/>
              <a:t>f</a:t>
            </a:r>
            <a:r>
              <a:rPr lang="fr-FR" sz="1500" b="1" dirty="0" smtClean="0"/>
              <a:t>ocus thématiques </a:t>
            </a:r>
            <a:r>
              <a:rPr lang="fr-FR" sz="1500" dirty="0" smtClean="0"/>
              <a:t>permettent d’analyser plus finement les </a:t>
            </a:r>
            <a:r>
              <a:rPr lang="fr-FR" sz="1500" dirty="0"/>
              <a:t>thématiques </a:t>
            </a:r>
            <a:r>
              <a:rPr lang="fr-FR" sz="1500" dirty="0" smtClean="0"/>
              <a:t>repérées</a:t>
            </a:r>
          </a:p>
          <a:p>
            <a:r>
              <a:rPr lang="fr-FR" sz="1500" dirty="0"/>
              <a:t>	</a:t>
            </a:r>
            <a:r>
              <a:rPr lang="fr-FR" sz="1500" dirty="0" smtClean="0"/>
              <a:t>comme </a:t>
            </a:r>
            <a:r>
              <a:rPr lang="fr-FR" sz="1500" dirty="0"/>
              <a:t>étant des priorités </a:t>
            </a:r>
            <a:r>
              <a:rPr lang="fr-FR" sz="1500" dirty="0" smtClean="0"/>
              <a:t>régionales…</a:t>
            </a:r>
          </a:p>
          <a:p>
            <a:endParaRPr lang="fr-FR" sz="1500" dirty="0" smtClean="0"/>
          </a:p>
          <a:p>
            <a:r>
              <a:rPr lang="fr-FR" sz="1500" b="1" dirty="0" smtClean="0"/>
              <a:t>	  </a:t>
            </a:r>
            <a:r>
              <a:rPr lang="fr-FR" sz="1500" b="1" dirty="0" smtClean="0">
                <a:solidFill>
                  <a:schemeClr val="bg2">
                    <a:lumMod val="75000"/>
                  </a:schemeClr>
                </a:solidFill>
              </a:rPr>
              <a:t>Le f</a:t>
            </a:r>
            <a:r>
              <a:rPr lang="fr-FR" sz="1600" b="1" dirty="0" smtClean="0">
                <a:solidFill>
                  <a:schemeClr val="bg2">
                    <a:lumMod val="75000"/>
                  </a:schemeClr>
                </a:solidFill>
              </a:rPr>
              <a:t>ocus sur la santé au travail des femmes </a:t>
            </a:r>
            <a:r>
              <a:rPr lang="fr-FR" sz="1500" dirty="0" smtClean="0"/>
              <a:t>en raison d’une forte différenciation</a:t>
            </a:r>
          </a:p>
          <a:p>
            <a:r>
              <a:rPr lang="fr-FR" sz="1500" dirty="0"/>
              <a:t>	</a:t>
            </a:r>
            <a:r>
              <a:rPr lang="fr-FR" sz="1500" dirty="0" smtClean="0"/>
              <a:t>  femmes/hommes:</a:t>
            </a:r>
          </a:p>
          <a:p>
            <a:pPr>
              <a:lnSpc>
                <a:spcPct val="150000"/>
              </a:lnSpc>
              <a:spcAft>
                <a:spcPts val="0"/>
              </a:spcAft>
            </a:pPr>
            <a:r>
              <a:rPr lang="fr-FR" sz="1500" dirty="0" smtClean="0"/>
              <a:t>	</a:t>
            </a:r>
            <a:r>
              <a:rPr lang="fr-FR" dirty="0" smtClean="0"/>
              <a:t>	</a:t>
            </a:r>
            <a:r>
              <a:rPr lang="fr-FR" sz="1500" dirty="0" smtClean="0"/>
              <a:t>- </a:t>
            </a:r>
            <a:r>
              <a:rPr lang="fr-FR" sz="1500" dirty="0" smtClean="0">
                <a:solidFill>
                  <a:schemeClr val="bg2">
                    <a:lumMod val="75000"/>
                  </a:schemeClr>
                </a:solidFill>
              </a:rPr>
              <a:t>de l’accès à l’emploi </a:t>
            </a:r>
            <a:r>
              <a:rPr lang="fr-FR" sz="1500" dirty="0" smtClean="0"/>
              <a:t>et des conditions d’emploi</a:t>
            </a:r>
          </a:p>
          <a:p>
            <a:pPr>
              <a:lnSpc>
                <a:spcPct val="150000"/>
              </a:lnSpc>
              <a:spcAft>
                <a:spcPts val="0"/>
              </a:spcAft>
            </a:pPr>
            <a:r>
              <a:rPr lang="fr-FR" sz="1500" dirty="0" smtClean="0"/>
              <a:t>		- </a:t>
            </a:r>
            <a:r>
              <a:rPr lang="fr-FR" sz="1500" dirty="0" smtClean="0">
                <a:solidFill>
                  <a:schemeClr val="bg2">
                    <a:lumMod val="75000"/>
                  </a:schemeClr>
                </a:solidFill>
              </a:rPr>
              <a:t>des secteurs d’activité </a:t>
            </a:r>
            <a:r>
              <a:rPr lang="fr-FR" sz="1500" dirty="0" smtClean="0"/>
              <a:t>employeurs et </a:t>
            </a:r>
            <a:r>
              <a:rPr lang="fr-FR" sz="1500" dirty="0"/>
              <a:t>des métiers </a:t>
            </a:r>
            <a:r>
              <a:rPr lang="fr-FR" sz="1500" dirty="0" smtClean="0"/>
              <a:t>occupés</a:t>
            </a:r>
          </a:p>
          <a:p>
            <a:pPr>
              <a:lnSpc>
                <a:spcPct val="150000"/>
              </a:lnSpc>
              <a:spcAft>
                <a:spcPts val="0"/>
              </a:spcAft>
            </a:pPr>
            <a:r>
              <a:rPr lang="fr-FR" sz="1500" dirty="0" smtClean="0"/>
              <a:t>		- </a:t>
            </a:r>
            <a:r>
              <a:rPr lang="fr-FR" sz="1500" dirty="0" smtClean="0">
                <a:solidFill>
                  <a:schemeClr val="bg2">
                    <a:lumMod val="75000"/>
                  </a:schemeClr>
                </a:solidFill>
              </a:rPr>
              <a:t>des accidents de travail  </a:t>
            </a:r>
            <a:r>
              <a:rPr lang="fr-FR" sz="1500" dirty="0" smtClean="0"/>
              <a:t>et de leur évolution</a:t>
            </a:r>
          </a:p>
          <a:p>
            <a:pPr>
              <a:lnSpc>
                <a:spcPct val="150000"/>
              </a:lnSpc>
              <a:spcAft>
                <a:spcPts val="0"/>
              </a:spcAft>
            </a:pPr>
            <a:r>
              <a:rPr lang="fr-FR" sz="1500" dirty="0" smtClean="0"/>
              <a:t>		- </a:t>
            </a:r>
            <a:r>
              <a:rPr lang="fr-FR" sz="1500" dirty="0" smtClean="0">
                <a:solidFill>
                  <a:schemeClr val="bg2">
                    <a:lumMod val="75000"/>
                  </a:schemeClr>
                </a:solidFill>
              </a:rPr>
              <a:t>de maladies professionnelles </a:t>
            </a:r>
            <a:r>
              <a:rPr lang="fr-FR" sz="1500" dirty="0" smtClean="0"/>
              <a:t>et des pathologies</a:t>
            </a:r>
            <a:endParaRPr lang="fr-FR" b="1" dirty="0"/>
          </a:p>
          <a:p>
            <a:endParaRPr lang="fr-FR" dirty="0"/>
          </a:p>
        </p:txBody>
      </p:sp>
      <p:sp>
        <p:nvSpPr>
          <p:cNvPr id="4" name="Flèche courbée vers la droite 3"/>
          <p:cNvSpPr/>
          <p:nvPr/>
        </p:nvSpPr>
        <p:spPr>
          <a:xfrm>
            <a:off x="675138" y="1995686"/>
            <a:ext cx="432048" cy="3600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courbée vers la droite 9"/>
          <p:cNvSpPr/>
          <p:nvPr/>
        </p:nvSpPr>
        <p:spPr>
          <a:xfrm>
            <a:off x="779371" y="2888368"/>
            <a:ext cx="432048" cy="3600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615321172"/>
      </p:ext>
    </p:extLst>
  </p:cSld>
  <p:clrMapOvr>
    <a:masterClrMapping/>
  </p:clrMapOvr>
  <mc:AlternateContent xmlns:mc="http://schemas.openxmlformats.org/markup-compatibility/2006" xmlns:p14="http://schemas.microsoft.com/office/powerpoint/2010/main">
    <mc:Choice Requires="p14">
      <p:transition spd="slow" p14:dur="2000" advTm="81700"/>
    </mc:Choice>
    <mc:Fallback xmlns="">
      <p:transition spd="slow" advTm="81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Espace réservé de la date 5"/>
          <p:cNvSpPr>
            <a:spLocks noGrp="1"/>
          </p:cNvSpPr>
          <p:nvPr>
            <p:ph type="dt" sz="half" idx="2"/>
          </p:nvPr>
        </p:nvSpPr>
        <p:spPr/>
        <p:txBody>
          <a:bodyPr/>
          <a:lstStyle/>
          <a:p>
            <a:r>
              <a:rPr lang="fr-FR" cap="all" dirty="0" smtClean="0"/>
              <a:t>CROCT du 20/01/2021</a:t>
            </a:r>
            <a:endParaRPr lang="fr-FR" cap="all" dirty="0"/>
          </a:p>
        </p:txBody>
      </p:sp>
      <p:sp>
        <p:nvSpPr>
          <p:cNvPr id="7" name="Titre 6"/>
          <p:cNvSpPr>
            <a:spLocks noGrp="1"/>
          </p:cNvSpPr>
          <p:nvPr>
            <p:ph type="title"/>
          </p:nvPr>
        </p:nvSpPr>
        <p:spPr>
          <a:xfrm>
            <a:off x="1475656" y="2139702"/>
            <a:ext cx="6264696" cy="539991"/>
          </a:xfrm>
        </p:spPr>
        <p:txBody>
          <a:bodyPr>
            <a:normAutofit fontScale="90000"/>
          </a:bodyPr>
          <a:lstStyle/>
          <a:p>
            <a:pPr algn="ctr"/>
            <a:r>
              <a:rPr lang="fr-FR" dirty="0" smtClean="0"/>
              <a:t>Spécificités socio-économiques des femmes en Centre Val de Loire</a:t>
            </a:r>
            <a:endParaRPr lang="fr-FR"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979099969"/>
      </p:ext>
    </p:extLst>
  </p:cSld>
  <p:clrMapOvr>
    <a:masterClrMapping/>
  </p:clrMapOvr>
  <mc:AlternateContent xmlns:mc="http://schemas.openxmlformats.org/markup-compatibility/2006" xmlns:p14="http://schemas.microsoft.com/office/powerpoint/2010/main">
    <mc:Choice Requires="p14">
      <p:transition spd="slow" p14:dur="2000" advTm="10129"/>
    </mc:Choice>
    <mc:Fallback xmlns="">
      <p:transition spd="slow" advTm="10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5">
            <a:extLst>
              <a:ext uri="{28A0092B-C50C-407E-A947-70E740481C1C}">
                <a14:useLocalDpi xmlns:a14="http://schemas.microsoft.com/office/drawing/2010/main" val="0"/>
              </a:ext>
            </a:extLst>
          </a:blip>
          <a:srcRect/>
          <a:stretch>
            <a:fillRect/>
          </a:stretch>
        </p:blipFill>
        <p:spPr bwMode="auto">
          <a:xfrm>
            <a:off x="150945" y="2852405"/>
            <a:ext cx="3096344" cy="1966486"/>
          </a:xfrm>
          <a:prstGeom prst="rect">
            <a:avLst/>
          </a:prstGeom>
          <a:noFill/>
        </p:spPr>
      </p:pic>
      <p:sp>
        <p:nvSpPr>
          <p:cNvPr id="2" name="Espace réservé du numéro de diapositive 1"/>
          <p:cNvSpPr>
            <a:spLocks noGrp="1"/>
          </p:cNvSpPr>
          <p:nvPr>
            <p:ph type="sldNum" sz="quarter" idx="12"/>
          </p:nvPr>
        </p:nvSpPr>
        <p:spPr/>
        <p:txBody>
          <a:bodyPr/>
          <a:lstStyle/>
          <a:p>
            <a:fld id="{733122C9-A0B9-462F-8757-0847AD287B63}" type="slidenum">
              <a:rPr lang="fr-FR" smtClean="0"/>
              <a:pPr/>
              <a:t>4</a:t>
            </a:fld>
            <a:endParaRPr lang="fr-FR" dirty="0"/>
          </a:p>
        </p:txBody>
      </p:sp>
      <p:sp>
        <p:nvSpPr>
          <p:cNvPr id="3" name="Espace réservé de la date 2"/>
          <p:cNvSpPr>
            <a:spLocks noGrp="1"/>
          </p:cNvSpPr>
          <p:nvPr>
            <p:ph type="dt" sz="half" idx="2"/>
          </p:nvPr>
        </p:nvSpPr>
        <p:spPr/>
        <p:txBody>
          <a:bodyPr/>
          <a:lstStyle/>
          <a:p>
            <a:r>
              <a:rPr lang="fr-FR" cap="all" dirty="0" smtClean="0"/>
              <a:t>CROCT du 20/01/2021</a:t>
            </a:r>
            <a:endParaRPr lang="fr-FR" cap="all" dirty="0"/>
          </a:p>
        </p:txBody>
      </p:sp>
      <p:sp>
        <p:nvSpPr>
          <p:cNvPr id="6" name="Rectangle 5"/>
          <p:cNvSpPr/>
          <p:nvPr/>
        </p:nvSpPr>
        <p:spPr>
          <a:xfrm rot="20472542">
            <a:off x="2600176" y="627940"/>
            <a:ext cx="3914059" cy="923330"/>
          </a:xfrm>
          <a:prstGeom prst="rect">
            <a:avLst/>
          </a:prstGeom>
        </p:spPr>
        <p:txBody>
          <a:bodyPr wrap="square">
            <a:spAutoFit/>
          </a:bodyPr>
          <a:lstStyle/>
          <a:p>
            <a:r>
              <a:rPr lang="fr-FR" b="1" dirty="0" smtClean="0">
                <a:solidFill>
                  <a:schemeClr val="bg2"/>
                </a:solidFill>
              </a:rPr>
              <a:t>85 ans d’espérance </a:t>
            </a:r>
            <a:r>
              <a:rPr lang="fr-FR" b="1" dirty="0">
                <a:solidFill>
                  <a:schemeClr val="bg2"/>
                </a:solidFill>
              </a:rPr>
              <a:t>de vie </a:t>
            </a:r>
            <a:r>
              <a:rPr lang="fr-FR" b="1" dirty="0" smtClean="0">
                <a:solidFill>
                  <a:schemeClr val="bg2"/>
                </a:solidFill>
              </a:rPr>
              <a:t>pour les femmes …79 ans pour les hommes…mais l’écart se réduit </a:t>
            </a:r>
            <a:endParaRPr lang="fr-FR" dirty="0">
              <a:solidFill>
                <a:schemeClr val="bg2"/>
              </a:solidFill>
            </a:endParaRPr>
          </a:p>
        </p:txBody>
      </p:sp>
      <p:sp>
        <p:nvSpPr>
          <p:cNvPr id="9" name="Rectangle 8"/>
          <p:cNvSpPr/>
          <p:nvPr/>
        </p:nvSpPr>
        <p:spPr>
          <a:xfrm rot="20233314">
            <a:off x="5319593" y="769166"/>
            <a:ext cx="3777087" cy="646331"/>
          </a:xfrm>
          <a:prstGeom prst="rect">
            <a:avLst/>
          </a:prstGeom>
        </p:spPr>
        <p:txBody>
          <a:bodyPr wrap="square">
            <a:spAutoFit/>
          </a:bodyPr>
          <a:lstStyle/>
          <a:p>
            <a:pPr algn="ctr"/>
            <a:r>
              <a:rPr lang="fr-FR" b="1" dirty="0" smtClean="0">
                <a:solidFill>
                  <a:schemeClr val="accent1">
                    <a:lumMod val="90000"/>
                    <a:lumOff val="10000"/>
                  </a:schemeClr>
                </a:solidFill>
              </a:rPr>
              <a:t>99 000 familles monoparentales</a:t>
            </a:r>
          </a:p>
          <a:p>
            <a:pPr algn="ctr"/>
            <a:r>
              <a:rPr lang="fr-FR" b="1" dirty="0" smtClean="0">
                <a:solidFill>
                  <a:schemeClr val="accent1">
                    <a:lumMod val="90000"/>
                    <a:lumOff val="10000"/>
                  </a:schemeClr>
                </a:solidFill>
              </a:rPr>
              <a:t>8/10 avec mère et enfant(s)</a:t>
            </a:r>
            <a:endParaRPr lang="fr-FR" dirty="0">
              <a:solidFill>
                <a:schemeClr val="accent1">
                  <a:lumMod val="90000"/>
                  <a:lumOff val="10000"/>
                </a:schemeClr>
              </a:solidFill>
            </a:endParaRPr>
          </a:p>
        </p:txBody>
      </p:sp>
      <p:sp>
        <p:nvSpPr>
          <p:cNvPr id="10" name="Rectangle 9"/>
          <p:cNvSpPr/>
          <p:nvPr/>
        </p:nvSpPr>
        <p:spPr>
          <a:xfrm rot="1546422">
            <a:off x="-231621" y="1672376"/>
            <a:ext cx="4572000" cy="923330"/>
          </a:xfrm>
          <a:prstGeom prst="rect">
            <a:avLst/>
          </a:prstGeom>
        </p:spPr>
        <p:txBody>
          <a:bodyPr>
            <a:spAutoFit/>
          </a:bodyPr>
          <a:lstStyle/>
          <a:p>
            <a:pPr algn="ctr"/>
            <a:r>
              <a:rPr lang="fr-FR" b="1" dirty="0" smtClean="0">
                <a:solidFill>
                  <a:schemeClr val="tx2">
                    <a:lumMod val="60000"/>
                    <a:lumOff val="40000"/>
                  </a:schemeClr>
                </a:solidFill>
              </a:rPr>
              <a:t>Moins de femmes diplômées ….mais des hommes qui privilégient la voie professionnelle post-bac</a:t>
            </a:r>
            <a:endParaRPr lang="fr-FR" dirty="0">
              <a:solidFill>
                <a:schemeClr val="tx2">
                  <a:lumMod val="60000"/>
                  <a:lumOff val="40000"/>
                </a:schemeClr>
              </a:solidFill>
            </a:endParaRPr>
          </a:p>
        </p:txBody>
      </p:sp>
      <p:sp>
        <p:nvSpPr>
          <p:cNvPr id="11" name="Rectangle 10"/>
          <p:cNvSpPr/>
          <p:nvPr/>
        </p:nvSpPr>
        <p:spPr>
          <a:xfrm rot="220891">
            <a:off x="4142306" y="2917442"/>
            <a:ext cx="4231694" cy="646331"/>
          </a:xfrm>
          <a:prstGeom prst="rect">
            <a:avLst/>
          </a:prstGeom>
        </p:spPr>
        <p:txBody>
          <a:bodyPr wrap="square">
            <a:spAutoFit/>
          </a:bodyPr>
          <a:lstStyle/>
          <a:p>
            <a:pPr algn="ctr"/>
            <a:r>
              <a:rPr lang="fr-FR" b="1" dirty="0">
                <a:solidFill>
                  <a:schemeClr val="accent1">
                    <a:lumMod val="75000"/>
                    <a:lumOff val="25000"/>
                  </a:schemeClr>
                </a:solidFill>
              </a:rPr>
              <a:t>un taux de chômage féminin plus élevé à tous les âges</a:t>
            </a:r>
            <a:endParaRPr lang="fr-FR" dirty="0">
              <a:solidFill>
                <a:schemeClr val="accent1">
                  <a:lumMod val="75000"/>
                  <a:lumOff val="25000"/>
                </a:schemeClr>
              </a:solidFill>
            </a:endParaRPr>
          </a:p>
        </p:txBody>
      </p:sp>
      <p:sp>
        <p:nvSpPr>
          <p:cNvPr id="12" name="Rectangle 11"/>
          <p:cNvSpPr/>
          <p:nvPr/>
        </p:nvSpPr>
        <p:spPr>
          <a:xfrm rot="21372399">
            <a:off x="3609399" y="3904418"/>
            <a:ext cx="5283178" cy="646331"/>
          </a:xfrm>
          <a:prstGeom prst="rect">
            <a:avLst/>
          </a:prstGeom>
        </p:spPr>
        <p:txBody>
          <a:bodyPr wrap="square">
            <a:spAutoFit/>
          </a:bodyPr>
          <a:lstStyle/>
          <a:p>
            <a:pPr algn="ctr"/>
            <a:r>
              <a:rPr lang="fr-FR" b="1" dirty="0">
                <a:solidFill>
                  <a:schemeClr val="accent2">
                    <a:lumMod val="60000"/>
                    <a:lumOff val="40000"/>
                  </a:schemeClr>
                </a:solidFill>
              </a:rPr>
              <a:t>Une majorité de femmes de faible qualification en </a:t>
            </a:r>
            <a:r>
              <a:rPr lang="fr-FR" b="1" dirty="0" smtClean="0">
                <a:solidFill>
                  <a:schemeClr val="accent2">
                    <a:lumMod val="60000"/>
                    <a:lumOff val="40000"/>
                  </a:schemeClr>
                </a:solidFill>
              </a:rPr>
              <a:t>Centre-Val </a:t>
            </a:r>
            <a:r>
              <a:rPr lang="fr-FR" b="1" dirty="0">
                <a:solidFill>
                  <a:schemeClr val="accent2">
                    <a:lumMod val="60000"/>
                    <a:lumOff val="40000"/>
                  </a:schemeClr>
                </a:solidFill>
              </a:rPr>
              <a:t>de Loire</a:t>
            </a:r>
            <a:endParaRPr lang="fr-FR" dirty="0">
              <a:solidFill>
                <a:schemeClr val="accent2">
                  <a:lumMod val="60000"/>
                  <a:lumOff val="40000"/>
                </a:schemeClr>
              </a:solidFill>
            </a:endParaRPr>
          </a:p>
        </p:txBody>
      </p:sp>
      <p:sp>
        <p:nvSpPr>
          <p:cNvPr id="13" name="Rectangle 12"/>
          <p:cNvSpPr/>
          <p:nvPr/>
        </p:nvSpPr>
        <p:spPr>
          <a:xfrm rot="940973">
            <a:off x="6610485" y="1971133"/>
            <a:ext cx="2354498" cy="707886"/>
          </a:xfrm>
          <a:prstGeom prst="rect">
            <a:avLst/>
          </a:prstGeom>
        </p:spPr>
        <p:txBody>
          <a:bodyPr wrap="square">
            <a:spAutoFit/>
          </a:bodyPr>
          <a:lstStyle/>
          <a:p>
            <a:pPr algn="ctr"/>
            <a:r>
              <a:rPr lang="fr-FR" sz="2000" b="1" dirty="0">
                <a:solidFill>
                  <a:schemeClr val="accent4">
                    <a:lumMod val="75000"/>
                  </a:schemeClr>
                </a:solidFill>
              </a:rPr>
              <a:t>Des inégalités salariales </a:t>
            </a:r>
            <a:endParaRPr lang="fr-FR" sz="2000" dirty="0">
              <a:solidFill>
                <a:schemeClr val="accent4">
                  <a:lumMod val="75000"/>
                </a:schemeClr>
              </a:solidFill>
            </a:endParaRPr>
          </a:p>
        </p:txBody>
      </p:sp>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4821" y="198095"/>
            <a:ext cx="807197" cy="80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rot="219442">
            <a:off x="3621129" y="1863411"/>
            <a:ext cx="2088233" cy="923330"/>
          </a:xfrm>
          <a:prstGeom prst="rect">
            <a:avLst/>
          </a:prstGeom>
          <a:noFill/>
        </p:spPr>
        <p:txBody>
          <a:bodyPr wrap="square" rtlCol="0">
            <a:spAutoFit/>
          </a:bodyPr>
          <a:lstStyle/>
          <a:p>
            <a:pPr algn="ctr"/>
            <a:r>
              <a:rPr lang="fr-FR" b="1" i="1" dirty="0" smtClean="0">
                <a:solidFill>
                  <a:schemeClr val="bg1">
                    <a:lumMod val="50000"/>
                  </a:schemeClr>
                </a:solidFill>
              </a:rPr>
              <a:t>Plus de femmes sous le seuil de pauvreté </a:t>
            </a:r>
            <a:endParaRPr lang="fr-FR" b="1" i="1" dirty="0">
              <a:solidFill>
                <a:schemeClr val="bg1">
                  <a:lumMod val="50000"/>
                </a:schemeClr>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293685795"/>
      </p:ext>
    </p:extLst>
  </p:cSld>
  <p:clrMapOvr>
    <a:masterClrMapping/>
  </p:clrMapOvr>
  <mc:AlternateContent xmlns:mc="http://schemas.openxmlformats.org/markup-compatibility/2006" xmlns:p14="http://schemas.microsoft.com/office/powerpoint/2010/main">
    <mc:Choice Requires="p14">
      <p:transition spd="slow" p14:dur="2000" advTm="95600"/>
    </mc:Choice>
    <mc:Fallback xmlns="">
      <p:transition spd="slow" advTm="95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Espace réservé de la date 5"/>
          <p:cNvSpPr>
            <a:spLocks noGrp="1"/>
          </p:cNvSpPr>
          <p:nvPr>
            <p:ph type="dt" sz="half" idx="2"/>
          </p:nvPr>
        </p:nvSpPr>
        <p:spPr/>
        <p:txBody>
          <a:bodyPr/>
          <a:lstStyle/>
          <a:p>
            <a:r>
              <a:rPr lang="fr-FR" cap="all" dirty="0" smtClean="0"/>
              <a:t>CROCT du 20/01/2021</a:t>
            </a:r>
            <a:endParaRPr lang="fr-FR" cap="all" dirty="0"/>
          </a:p>
        </p:txBody>
      </p:sp>
      <p:sp>
        <p:nvSpPr>
          <p:cNvPr id="7" name="Titre 6"/>
          <p:cNvSpPr>
            <a:spLocks noGrp="1"/>
          </p:cNvSpPr>
          <p:nvPr>
            <p:ph type="title"/>
          </p:nvPr>
        </p:nvSpPr>
        <p:spPr>
          <a:xfrm>
            <a:off x="323528" y="644942"/>
            <a:ext cx="8424863" cy="3401117"/>
          </a:xfrm>
        </p:spPr>
        <p:txBody>
          <a:bodyPr>
            <a:normAutofit fontScale="90000"/>
          </a:bodyPr>
          <a:lstStyle/>
          <a:p>
            <a:pPr algn="ctr">
              <a:lnSpc>
                <a:spcPct val="150000"/>
              </a:lnSpc>
            </a:pPr>
            <a:r>
              <a:rPr lang="fr-FR" sz="2700" dirty="0" smtClean="0"/>
              <a:t> L’emploi </a:t>
            </a:r>
            <a:r>
              <a:rPr lang="fr-FR" sz="2700" dirty="0" smtClean="0">
                <a:solidFill>
                  <a:schemeClr val="accent5">
                    <a:lumMod val="60000"/>
                    <a:lumOff val="40000"/>
                  </a:schemeClr>
                </a:solidFill>
              </a:rPr>
              <a:t>des femmes </a:t>
            </a:r>
            <a:r>
              <a:rPr lang="fr-FR" sz="2700" dirty="0"/>
              <a:t/>
            </a:r>
            <a:br>
              <a:rPr lang="fr-FR" sz="2700" dirty="0"/>
            </a:br>
            <a:r>
              <a:rPr lang="fr-FR" i="1" dirty="0"/>
              <a:t> </a:t>
            </a:r>
            <a:r>
              <a:rPr lang="fr-FR" dirty="0"/>
              <a:t/>
            </a:r>
            <a:br>
              <a:rPr lang="fr-FR" dirty="0"/>
            </a:br>
            <a:r>
              <a:rPr lang="fr-FR" dirty="0" smtClean="0"/>
              <a:t>qu’il </a:t>
            </a:r>
            <a:r>
              <a:rPr lang="fr-FR" dirty="0"/>
              <a:t>s’agisse </a:t>
            </a:r>
            <a:r>
              <a:rPr lang="fr-FR" dirty="0" smtClean="0"/>
              <a:t>de </a:t>
            </a:r>
            <a:r>
              <a:rPr lang="fr-FR" dirty="0"/>
              <a:t>rémunération, de statut, de conditions de travail ou </a:t>
            </a:r>
            <a:r>
              <a:rPr lang="fr-FR" dirty="0" smtClean="0"/>
              <a:t>d’insertion </a:t>
            </a:r>
            <a:r>
              <a:rPr lang="fr-FR" dirty="0"/>
              <a:t>sur le marché de l’emploi, </a:t>
            </a:r>
            <a:r>
              <a:rPr lang="fr-FR" dirty="0">
                <a:solidFill>
                  <a:schemeClr val="accent5">
                    <a:lumMod val="60000"/>
                    <a:lumOff val="40000"/>
                  </a:schemeClr>
                </a:solidFill>
              </a:rPr>
              <a:t>la situation des femmes est presque partout moins favorable que celle des </a:t>
            </a:r>
            <a:r>
              <a:rPr lang="fr-FR" dirty="0" smtClean="0">
                <a:solidFill>
                  <a:schemeClr val="accent5">
                    <a:lumMod val="60000"/>
                    <a:lumOff val="40000"/>
                  </a:schemeClr>
                </a:solidFill>
              </a:rPr>
              <a:t>hommes…</a:t>
            </a:r>
            <a:endParaRPr lang="fr-FR" dirty="0">
              <a:solidFill>
                <a:schemeClr val="accent5">
                  <a:lumMod val="60000"/>
                  <a:lumOff val="40000"/>
                </a:schemeClr>
              </a:solidFill>
            </a:endParaRPr>
          </a:p>
        </p:txBody>
      </p:sp>
      <p:sp>
        <p:nvSpPr>
          <p:cNvPr id="3" name="Flèche droite 2"/>
          <p:cNvSpPr/>
          <p:nvPr/>
        </p:nvSpPr>
        <p:spPr>
          <a:xfrm>
            <a:off x="7793643" y="3603432"/>
            <a:ext cx="504056" cy="36004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4132669809"/>
      </p:ext>
    </p:extLst>
  </p:cSld>
  <p:clrMapOvr>
    <a:masterClrMapping/>
  </p:clrMapOvr>
  <mc:AlternateContent xmlns:mc="http://schemas.openxmlformats.org/markup-compatibility/2006" xmlns:p14="http://schemas.microsoft.com/office/powerpoint/2010/main">
    <mc:Choice Requires="p14">
      <p:transition spd="slow" p14:dur="2000" advTm="24848"/>
    </mc:Choice>
    <mc:Fallback xmlns="">
      <p:transition spd="slow" advTm="24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e la date 2"/>
          <p:cNvSpPr>
            <a:spLocks noGrp="1"/>
          </p:cNvSpPr>
          <p:nvPr>
            <p:ph type="dt" sz="half" idx="2"/>
          </p:nvPr>
        </p:nvSpPr>
        <p:spPr/>
        <p:txBody>
          <a:bodyPr/>
          <a:lstStyle/>
          <a:p>
            <a:r>
              <a:rPr lang="fr-FR" cap="all" dirty="0" smtClean="0"/>
              <a:t>CROCT du 20/01/2021</a:t>
            </a:r>
            <a:endParaRPr lang="fr-FR" cap="all" dirty="0"/>
          </a:p>
        </p:txBody>
      </p:sp>
      <p:sp>
        <p:nvSpPr>
          <p:cNvPr id="5" name="Titre 4"/>
          <p:cNvSpPr>
            <a:spLocks noGrp="1"/>
          </p:cNvSpPr>
          <p:nvPr>
            <p:ph type="title"/>
          </p:nvPr>
        </p:nvSpPr>
        <p:spPr>
          <a:xfrm>
            <a:off x="323855" y="682802"/>
            <a:ext cx="3456058" cy="539991"/>
          </a:xfrm>
        </p:spPr>
        <p:txBody>
          <a:bodyPr>
            <a:normAutofit fontScale="90000"/>
          </a:bodyPr>
          <a:lstStyle/>
          <a:p>
            <a:r>
              <a:rPr lang="fr-FR" dirty="0" smtClean="0"/>
              <a:t>L’accès à l’emploi des femmes en région </a:t>
            </a:r>
            <a:endParaRPr lang="fr-FR" dirty="0"/>
          </a:p>
        </p:txBody>
      </p:sp>
      <p:sp>
        <p:nvSpPr>
          <p:cNvPr id="6" name="Espace réservé du texte 5"/>
          <p:cNvSpPr>
            <a:spLocks noGrp="1"/>
          </p:cNvSpPr>
          <p:nvPr>
            <p:ph type="body" sz="quarter" idx="14"/>
          </p:nvPr>
        </p:nvSpPr>
        <p:spPr>
          <a:xfrm>
            <a:off x="324130" y="1275606"/>
            <a:ext cx="5616022" cy="3456384"/>
          </a:xfrm>
        </p:spPr>
        <p:txBody>
          <a:bodyPr/>
          <a:lstStyle/>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smtClean="0"/>
          </a:p>
        </p:txBody>
      </p:sp>
      <p:sp>
        <p:nvSpPr>
          <p:cNvPr id="8" name="ZoneTexte 7"/>
          <p:cNvSpPr txBox="1"/>
          <p:nvPr/>
        </p:nvSpPr>
        <p:spPr>
          <a:xfrm>
            <a:off x="4681959" y="728958"/>
            <a:ext cx="4217666" cy="3901068"/>
          </a:xfrm>
          <a:prstGeom prst="rect">
            <a:avLst/>
          </a:prstGeom>
          <a:noFill/>
        </p:spPr>
        <p:txBody>
          <a:bodyPr wrap="square" rtlCol="0">
            <a:spAutoFit/>
          </a:bodyPr>
          <a:lstStyle/>
          <a:p>
            <a:pPr algn="just">
              <a:lnSpc>
                <a:spcPct val="150000"/>
              </a:lnSpc>
            </a:pPr>
            <a:r>
              <a:rPr lang="fr-FR" sz="1500" b="1" dirty="0">
                <a:solidFill>
                  <a:schemeClr val="bg2">
                    <a:lumMod val="75000"/>
                  </a:schemeClr>
                </a:solidFill>
              </a:rPr>
              <a:t>En Centre Val de Loire </a:t>
            </a:r>
            <a:r>
              <a:rPr lang="fr-FR" sz="1500" b="1" dirty="0" smtClean="0">
                <a:solidFill>
                  <a:schemeClr val="bg2">
                    <a:lumMod val="75000"/>
                  </a:schemeClr>
                </a:solidFill>
              </a:rPr>
              <a:t>et en </a:t>
            </a:r>
            <a:r>
              <a:rPr lang="fr-FR" sz="1500" b="1" dirty="0">
                <a:solidFill>
                  <a:schemeClr val="bg2">
                    <a:lumMod val="75000"/>
                  </a:schemeClr>
                </a:solidFill>
              </a:rPr>
              <a:t>métropole, les taux d’activité et d’emploi féminins restent inférieurs à ceux des hommes. </a:t>
            </a:r>
          </a:p>
          <a:p>
            <a:pPr algn="just">
              <a:lnSpc>
                <a:spcPct val="150000"/>
              </a:lnSpc>
            </a:pPr>
            <a:r>
              <a:rPr lang="fr-FR" sz="1500" b="1" dirty="0">
                <a:solidFill>
                  <a:schemeClr val="bg2">
                    <a:lumMod val="75000"/>
                  </a:schemeClr>
                </a:solidFill>
              </a:rPr>
              <a:t>Cette caractéristique se vérifie à tous les âges</a:t>
            </a:r>
            <a:r>
              <a:rPr lang="fr-FR" sz="1500" dirty="0" smtClean="0">
                <a:solidFill>
                  <a:schemeClr val="bg2">
                    <a:lumMod val="75000"/>
                  </a:schemeClr>
                </a:solidFill>
              </a:rPr>
              <a:t>.</a:t>
            </a:r>
          </a:p>
          <a:p>
            <a:pPr algn="just">
              <a:lnSpc>
                <a:spcPct val="150000"/>
              </a:lnSpc>
            </a:pPr>
            <a:endParaRPr lang="fr-FR" sz="1500" dirty="0"/>
          </a:p>
          <a:p>
            <a:pPr algn="just">
              <a:lnSpc>
                <a:spcPct val="150000"/>
              </a:lnSpc>
            </a:pPr>
            <a:r>
              <a:rPr lang="fr-FR" sz="1500" b="1" dirty="0" smtClean="0"/>
              <a:t>…les </a:t>
            </a:r>
            <a:r>
              <a:rPr lang="fr-FR" sz="1500" b="1" dirty="0"/>
              <a:t>femmes de la région sont plus </a:t>
            </a:r>
            <a:r>
              <a:rPr lang="fr-FR" sz="1500" b="1" dirty="0" smtClean="0"/>
              <a:t>présentes </a:t>
            </a:r>
            <a:r>
              <a:rPr lang="fr-FR" sz="1500" b="1" dirty="0"/>
              <a:t>sur le marché du travail </a:t>
            </a:r>
            <a:r>
              <a:rPr lang="fr-FR" sz="1500" b="1" dirty="0" smtClean="0"/>
              <a:t>que </a:t>
            </a:r>
            <a:r>
              <a:rPr lang="fr-FR" sz="1500" b="1" dirty="0"/>
              <a:t>leurs homologues </a:t>
            </a:r>
            <a:r>
              <a:rPr lang="fr-FR" sz="1500" b="1" dirty="0" smtClean="0"/>
              <a:t>métropolitaines </a:t>
            </a:r>
            <a:r>
              <a:rPr lang="fr-FR" sz="1500" b="1" dirty="0"/>
              <a:t>avec un taux d’activité de 72,5 % contre 71,3 %, et un taux d’emploi de </a:t>
            </a:r>
            <a:r>
              <a:rPr lang="fr-FR" sz="1500" b="1" dirty="0" smtClean="0"/>
              <a:t>62,9 % </a:t>
            </a:r>
            <a:r>
              <a:rPr lang="fr-FR" sz="1500" b="1" dirty="0"/>
              <a:t>contre 61,4 </a:t>
            </a:r>
            <a:r>
              <a:rPr lang="fr-FR" sz="1500" b="1" dirty="0" smtClean="0"/>
              <a:t>%</a:t>
            </a:r>
            <a:endParaRPr lang="fr-FR" sz="1500" b="1" dirty="0"/>
          </a:p>
        </p:txBody>
      </p:sp>
      <p:sp>
        <p:nvSpPr>
          <p:cNvPr id="11" name="Flèche droite 10"/>
          <p:cNvSpPr/>
          <p:nvPr/>
        </p:nvSpPr>
        <p:spPr>
          <a:xfrm>
            <a:off x="4391981" y="2488276"/>
            <a:ext cx="360040" cy="38243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lèche vers le bas 11"/>
          <p:cNvSpPr/>
          <p:nvPr/>
        </p:nvSpPr>
        <p:spPr>
          <a:xfrm>
            <a:off x="6271041" y="2328585"/>
            <a:ext cx="520022" cy="332814"/>
          </a:xfrm>
          <a:prstGeom prst="downArrow">
            <a:avLst/>
          </a:prstGeom>
          <a:solidFill>
            <a:srgbClr val="7030A0"/>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13" name="Imag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419622"/>
            <a:ext cx="4027250" cy="3168351"/>
          </a:xfrm>
          <a:prstGeom prst="rect">
            <a:avLst/>
          </a:prstGeom>
          <a:noFill/>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476631949"/>
      </p:ext>
    </p:extLst>
  </p:cSld>
  <p:clrMapOvr>
    <a:masterClrMapping/>
  </p:clrMapOvr>
  <mc:AlternateContent xmlns:mc="http://schemas.openxmlformats.org/markup-compatibility/2006" xmlns:p14="http://schemas.microsoft.com/office/powerpoint/2010/main">
    <mc:Choice Requires="p14">
      <p:transition spd="slow" p14:dur="2000" advTm="46145"/>
    </mc:Choice>
    <mc:Fallback xmlns="">
      <p:transition spd="slow" advTm="46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e la date 2"/>
          <p:cNvSpPr>
            <a:spLocks noGrp="1"/>
          </p:cNvSpPr>
          <p:nvPr>
            <p:ph type="dt" sz="half" idx="2"/>
          </p:nvPr>
        </p:nvSpPr>
        <p:spPr/>
        <p:txBody>
          <a:bodyPr/>
          <a:lstStyle/>
          <a:p>
            <a:r>
              <a:rPr lang="fr-FR" cap="all" dirty="0" smtClean="0"/>
              <a:t>CROCT du 20/01/2021</a:t>
            </a:r>
            <a:endParaRPr lang="fr-FR" cap="all" dirty="0"/>
          </a:p>
        </p:txBody>
      </p:sp>
      <p:sp>
        <p:nvSpPr>
          <p:cNvPr id="5" name="Titre 4"/>
          <p:cNvSpPr>
            <a:spLocks noGrp="1"/>
          </p:cNvSpPr>
          <p:nvPr>
            <p:ph type="title"/>
          </p:nvPr>
        </p:nvSpPr>
        <p:spPr>
          <a:xfrm>
            <a:off x="323855" y="915566"/>
            <a:ext cx="4358104" cy="539991"/>
          </a:xfrm>
        </p:spPr>
        <p:txBody>
          <a:bodyPr>
            <a:normAutofit fontScale="90000"/>
          </a:bodyPr>
          <a:lstStyle/>
          <a:p>
            <a:r>
              <a:rPr lang="fr-FR" dirty="0"/>
              <a:t>Le temps partiel : </a:t>
            </a:r>
            <a:r>
              <a:rPr lang="fr-FR" dirty="0" smtClean="0"/>
              <a:t/>
            </a:r>
            <a:br>
              <a:rPr lang="fr-FR" dirty="0" smtClean="0"/>
            </a:br>
            <a:r>
              <a:rPr lang="fr-FR" dirty="0" smtClean="0"/>
              <a:t>fait </a:t>
            </a:r>
            <a:r>
              <a:rPr lang="fr-FR" dirty="0"/>
              <a:t>majeur des inégalités sexuées d’accès à l’emploi</a:t>
            </a:r>
          </a:p>
        </p:txBody>
      </p:sp>
      <p:sp>
        <p:nvSpPr>
          <p:cNvPr id="6" name="Espace réservé du texte 5"/>
          <p:cNvSpPr>
            <a:spLocks noGrp="1"/>
          </p:cNvSpPr>
          <p:nvPr>
            <p:ph type="body" sz="quarter" idx="14"/>
          </p:nvPr>
        </p:nvSpPr>
        <p:spPr>
          <a:xfrm>
            <a:off x="324130" y="1275606"/>
            <a:ext cx="5616022" cy="3456384"/>
          </a:xfrm>
        </p:spPr>
        <p:txBody>
          <a:bodyPr/>
          <a:lstStyle/>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smtClean="0"/>
          </a:p>
        </p:txBody>
      </p:sp>
      <p:sp>
        <p:nvSpPr>
          <p:cNvPr id="8" name="ZoneTexte 7"/>
          <p:cNvSpPr txBox="1"/>
          <p:nvPr/>
        </p:nvSpPr>
        <p:spPr>
          <a:xfrm>
            <a:off x="4681959" y="728958"/>
            <a:ext cx="4217666" cy="3947234"/>
          </a:xfrm>
          <a:prstGeom prst="rect">
            <a:avLst/>
          </a:prstGeom>
          <a:noFill/>
        </p:spPr>
        <p:txBody>
          <a:bodyPr wrap="square" rtlCol="0">
            <a:spAutoFit/>
          </a:bodyPr>
          <a:lstStyle/>
          <a:p>
            <a:pPr algn="just">
              <a:lnSpc>
                <a:spcPct val="150000"/>
              </a:lnSpc>
            </a:pPr>
            <a:r>
              <a:rPr lang="fr-FR" sz="1500" b="1" dirty="0" smtClean="0">
                <a:solidFill>
                  <a:schemeClr val="bg2">
                    <a:lumMod val="75000"/>
                  </a:schemeClr>
                </a:solidFill>
              </a:rPr>
              <a:t>La part des femmes </a:t>
            </a:r>
            <a:r>
              <a:rPr lang="fr-FR" sz="1500" b="1" dirty="0">
                <a:solidFill>
                  <a:schemeClr val="bg2">
                    <a:lumMod val="75000"/>
                  </a:schemeClr>
                </a:solidFill>
              </a:rPr>
              <a:t>salariées </a:t>
            </a:r>
            <a:r>
              <a:rPr lang="fr-FR" sz="1500" b="1" dirty="0" smtClean="0">
                <a:solidFill>
                  <a:schemeClr val="bg2">
                    <a:lumMod val="75000"/>
                  </a:schemeClr>
                </a:solidFill>
              </a:rPr>
              <a:t>à temps partiel dépasse largement la part des hommes en 2017 mais l’écart a </a:t>
            </a:r>
            <a:r>
              <a:rPr lang="fr-FR" sz="1500" b="1" dirty="0">
                <a:solidFill>
                  <a:schemeClr val="bg2">
                    <a:lumMod val="75000"/>
                  </a:schemeClr>
                </a:solidFill>
              </a:rPr>
              <a:t>tendance à </a:t>
            </a:r>
            <a:r>
              <a:rPr lang="fr-FR" sz="1500" b="1" dirty="0" smtClean="0">
                <a:solidFill>
                  <a:schemeClr val="bg2">
                    <a:lumMod val="75000"/>
                  </a:schemeClr>
                </a:solidFill>
              </a:rPr>
              <a:t>diminuer : 17,6 </a:t>
            </a:r>
            <a:r>
              <a:rPr lang="fr-FR" sz="1500" b="1" dirty="0">
                <a:solidFill>
                  <a:schemeClr val="bg2">
                    <a:lumMod val="75000"/>
                  </a:schemeClr>
                </a:solidFill>
              </a:rPr>
              <a:t>points de pourcentage en 2017 contre 21,3 </a:t>
            </a:r>
            <a:r>
              <a:rPr lang="fr-FR" sz="1500" b="1" dirty="0" smtClean="0">
                <a:solidFill>
                  <a:schemeClr val="bg2">
                    <a:lumMod val="75000"/>
                  </a:schemeClr>
                </a:solidFill>
              </a:rPr>
              <a:t>points </a:t>
            </a:r>
            <a:r>
              <a:rPr lang="fr-FR" sz="1500" b="1" dirty="0">
                <a:solidFill>
                  <a:schemeClr val="bg2">
                    <a:lumMod val="75000"/>
                  </a:schemeClr>
                </a:solidFill>
              </a:rPr>
              <a:t>en 2007</a:t>
            </a:r>
            <a:endParaRPr lang="fr-FR" sz="1500" b="1" dirty="0" smtClean="0">
              <a:solidFill>
                <a:schemeClr val="bg2">
                  <a:lumMod val="75000"/>
                </a:schemeClr>
              </a:solidFill>
            </a:endParaRPr>
          </a:p>
          <a:p>
            <a:pPr algn="just">
              <a:lnSpc>
                <a:spcPct val="150000"/>
              </a:lnSpc>
            </a:pPr>
            <a:endParaRPr lang="fr-FR" sz="1600" dirty="0"/>
          </a:p>
          <a:p>
            <a:pPr algn="just">
              <a:lnSpc>
                <a:spcPct val="150000"/>
              </a:lnSpc>
            </a:pPr>
            <a:endParaRPr lang="fr-FR" sz="1600" dirty="0" smtClean="0"/>
          </a:p>
          <a:p>
            <a:pPr algn="just">
              <a:lnSpc>
                <a:spcPct val="150000"/>
              </a:lnSpc>
            </a:pPr>
            <a:r>
              <a:rPr lang="fr-FR" sz="1500" b="1" dirty="0"/>
              <a:t>L</a:t>
            </a:r>
            <a:r>
              <a:rPr lang="fr-FR" sz="1500" b="1" dirty="0" smtClean="0"/>
              <a:t>a </a:t>
            </a:r>
            <a:r>
              <a:rPr lang="fr-FR" sz="1500" b="1" dirty="0"/>
              <a:t>part de femmes à temps partiel en région est légèrement moins élevée qu’au niveau national (26,8 %)</a:t>
            </a:r>
          </a:p>
          <a:p>
            <a:pPr algn="just">
              <a:lnSpc>
                <a:spcPct val="150000"/>
              </a:lnSpc>
            </a:pPr>
            <a:endParaRPr lang="fr-FR" sz="1500" dirty="0"/>
          </a:p>
        </p:txBody>
      </p:sp>
      <p:sp>
        <p:nvSpPr>
          <p:cNvPr id="11" name="Flèche droite 10"/>
          <p:cNvSpPr/>
          <p:nvPr/>
        </p:nvSpPr>
        <p:spPr>
          <a:xfrm>
            <a:off x="4391981" y="2488276"/>
            <a:ext cx="360040" cy="38243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lèche vers le bas 11"/>
          <p:cNvSpPr/>
          <p:nvPr/>
        </p:nvSpPr>
        <p:spPr>
          <a:xfrm>
            <a:off x="6270770" y="2704300"/>
            <a:ext cx="520022" cy="332814"/>
          </a:xfrm>
          <a:prstGeom prst="downArrow">
            <a:avLst/>
          </a:prstGeom>
          <a:solidFill>
            <a:srgbClr val="7030A0"/>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27" y="1908474"/>
            <a:ext cx="4304203" cy="276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4165362047"/>
      </p:ext>
    </p:extLst>
  </p:cSld>
  <p:clrMapOvr>
    <a:masterClrMapping/>
  </p:clrMapOvr>
  <mc:AlternateContent xmlns:mc="http://schemas.openxmlformats.org/markup-compatibility/2006" xmlns:p14="http://schemas.microsoft.com/office/powerpoint/2010/main">
    <mc:Choice Requires="p14">
      <p:transition spd="slow" p14:dur="2000" advTm="38676"/>
    </mc:Choice>
    <mc:Fallback xmlns="">
      <p:transition spd="slow" advTm="38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8</a:t>
            </a:fld>
            <a:endParaRPr lang="fr-FR" dirty="0"/>
          </a:p>
        </p:txBody>
      </p:sp>
      <p:sp>
        <p:nvSpPr>
          <p:cNvPr id="3" name="Espace réservé de la date 2"/>
          <p:cNvSpPr>
            <a:spLocks noGrp="1"/>
          </p:cNvSpPr>
          <p:nvPr>
            <p:ph type="dt" sz="half" idx="2"/>
          </p:nvPr>
        </p:nvSpPr>
        <p:spPr/>
        <p:txBody>
          <a:bodyPr/>
          <a:lstStyle/>
          <a:p>
            <a:r>
              <a:rPr lang="fr-FR" cap="all" dirty="0" smtClean="0"/>
              <a:t>CROCT du 20/01/2021</a:t>
            </a:r>
            <a:endParaRPr lang="fr-FR" cap="all" dirty="0"/>
          </a:p>
        </p:txBody>
      </p:sp>
      <p:sp>
        <p:nvSpPr>
          <p:cNvPr id="5" name="Titre 4"/>
          <p:cNvSpPr>
            <a:spLocks noGrp="1"/>
          </p:cNvSpPr>
          <p:nvPr>
            <p:ph type="title"/>
          </p:nvPr>
        </p:nvSpPr>
        <p:spPr>
          <a:xfrm>
            <a:off x="323854" y="682802"/>
            <a:ext cx="8604246" cy="539991"/>
          </a:xfrm>
        </p:spPr>
        <p:txBody>
          <a:bodyPr>
            <a:normAutofit fontScale="90000"/>
          </a:bodyPr>
          <a:lstStyle/>
          <a:p>
            <a:r>
              <a:rPr lang="fr-FR" dirty="0"/>
              <a:t>Une répartition relativement mixte du type d’emploi </a:t>
            </a:r>
            <a:r>
              <a:rPr lang="fr-FR" dirty="0" smtClean="0"/>
              <a:t>occupé par les salariés</a:t>
            </a:r>
            <a:endParaRPr lang="fr-FR" dirty="0"/>
          </a:p>
        </p:txBody>
      </p:sp>
      <p:sp>
        <p:nvSpPr>
          <p:cNvPr id="6" name="Espace réservé du texte 5"/>
          <p:cNvSpPr>
            <a:spLocks noGrp="1"/>
          </p:cNvSpPr>
          <p:nvPr>
            <p:ph type="body" sz="quarter" idx="14"/>
          </p:nvPr>
        </p:nvSpPr>
        <p:spPr>
          <a:xfrm>
            <a:off x="324130" y="1275606"/>
            <a:ext cx="5616022" cy="3456384"/>
          </a:xfrm>
        </p:spPr>
        <p:txBody>
          <a:bodyPr/>
          <a:lstStyle/>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smtClean="0"/>
          </a:p>
        </p:txBody>
      </p:sp>
      <p:sp>
        <p:nvSpPr>
          <p:cNvPr id="8" name="ZoneTexte 7"/>
          <p:cNvSpPr txBox="1"/>
          <p:nvPr/>
        </p:nvSpPr>
        <p:spPr>
          <a:xfrm>
            <a:off x="309617" y="1339595"/>
            <a:ext cx="8288065" cy="416011"/>
          </a:xfrm>
          <a:prstGeom prst="rect">
            <a:avLst/>
          </a:prstGeom>
          <a:noFill/>
        </p:spPr>
        <p:txBody>
          <a:bodyPr wrap="square" rtlCol="0">
            <a:spAutoFit/>
          </a:bodyPr>
          <a:lstStyle/>
          <a:p>
            <a:pPr algn="ctr">
              <a:lnSpc>
                <a:spcPct val="150000"/>
              </a:lnSpc>
            </a:pPr>
            <a:r>
              <a:rPr lang="fr-FR" sz="1600" b="1" dirty="0">
                <a:solidFill>
                  <a:schemeClr val="bg2">
                    <a:lumMod val="75000"/>
                  </a:schemeClr>
                </a:solidFill>
              </a:rPr>
              <a:t>L</a:t>
            </a:r>
            <a:r>
              <a:rPr lang="fr-FR" sz="1600" b="1" dirty="0" smtClean="0">
                <a:solidFill>
                  <a:schemeClr val="bg2">
                    <a:lumMod val="75000"/>
                  </a:schemeClr>
                </a:solidFill>
              </a:rPr>
              <a:t>es </a:t>
            </a:r>
            <a:r>
              <a:rPr lang="fr-FR" sz="1600" b="1" dirty="0">
                <a:solidFill>
                  <a:schemeClr val="bg2">
                    <a:lumMod val="75000"/>
                  </a:schemeClr>
                </a:solidFill>
              </a:rPr>
              <a:t>femmes sont plus souvent salariées que les </a:t>
            </a:r>
            <a:r>
              <a:rPr lang="fr-FR" sz="1600" b="1" dirty="0" smtClean="0">
                <a:solidFill>
                  <a:schemeClr val="bg2">
                    <a:lumMod val="75000"/>
                  </a:schemeClr>
                </a:solidFill>
              </a:rPr>
              <a:t>hommes: 91,4 </a:t>
            </a:r>
            <a:r>
              <a:rPr lang="fr-FR" sz="1600" b="1" dirty="0">
                <a:solidFill>
                  <a:schemeClr val="bg2">
                    <a:lumMod val="75000"/>
                  </a:schemeClr>
                </a:solidFill>
              </a:rPr>
              <a:t>% contre 85,1</a:t>
            </a:r>
            <a:r>
              <a:rPr lang="fr-FR" sz="1600" b="1" dirty="0" smtClean="0">
                <a:solidFill>
                  <a:schemeClr val="bg2">
                    <a:lumMod val="75000"/>
                  </a:schemeClr>
                </a:solidFill>
              </a:rPr>
              <a:t>% </a:t>
            </a:r>
          </a:p>
        </p:txBody>
      </p:sp>
      <p:sp>
        <p:nvSpPr>
          <p:cNvPr id="11" name="Flèche droite 10"/>
          <p:cNvSpPr/>
          <p:nvPr/>
        </p:nvSpPr>
        <p:spPr>
          <a:xfrm>
            <a:off x="4391981" y="2488276"/>
            <a:ext cx="360040" cy="38243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lèche vers le bas 11"/>
          <p:cNvSpPr/>
          <p:nvPr/>
        </p:nvSpPr>
        <p:spPr>
          <a:xfrm>
            <a:off x="6271041" y="2328585"/>
            <a:ext cx="520022" cy="332814"/>
          </a:xfrm>
          <a:prstGeom prst="downArrow">
            <a:avLst/>
          </a:prstGeom>
          <a:solidFill>
            <a:srgbClr val="7030A0"/>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97" y="1962587"/>
            <a:ext cx="6629763" cy="252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670807996"/>
      </p:ext>
    </p:extLst>
  </p:cSld>
  <p:clrMapOvr>
    <a:masterClrMapping/>
  </p:clrMapOvr>
  <mc:AlternateContent xmlns:mc="http://schemas.openxmlformats.org/markup-compatibility/2006" xmlns:p14="http://schemas.microsoft.com/office/powerpoint/2010/main">
    <mc:Choice Requires="p14">
      <p:transition spd="slow" p14:dur="2000" advTm="20792"/>
    </mc:Choice>
    <mc:Fallback xmlns="">
      <p:transition spd="slow" advTm="20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23854" y="682802"/>
            <a:ext cx="8280593" cy="539991"/>
          </a:xfrm>
        </p:spPr>
        <p:txBody>
          <a:bodyPr>
            <a:normAutofit/>
          </a:bodyPr>
          <a:lstStyle/>
          <a:p>
            <a:r>
              <a:rPr lang="fr-FR" dirty="0"/>
              <a:t>Une majorité de femmes de faible </a:t>
            </a:r>
            <a:r>
              <a:rPr lang="fr-FR" dirty="0" smtClean="0"/>
              <a:t>qualification</a:t>
            </a:r>
            <a:endParaRPr lang="fr-FR" dirty="0"/>
          </a:p>
        </p:txBody>
      </p:sp>
      <p:sp>
        <p:nvSpPr>
          <p:cNvPr id="6" name="Espace réservé du texte 5"/>
          <p:cNvSpPr>
            <a:spLocks noGrp="1"/>
          </p:cNvSpPr>
          <p:nvPr>
            <p:ph type="body" sz="quarter" idx="14"/>
          </p:nvPr>
        </p:nvSpPr>
        <p:spPr>
          <a:xfrm>
            <a:off x="324130" y="1275606"/>
            <a:ext cx="5616022" cy="3456384"/>
          </a:xfrm>
        </p:spPr>
        <p:txBody>
          <a:bodyPr/>
          <a:lstStyle/>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a:p>
          <a:p>
            <a:pPr marL="637200" lvl="1" indent="-285750">
              <a:spcBef>
                <a:spcPts val="0"/>
              </a:spcBef>
              <a:spcAft>
                <a:spcPts val="0"/>
              </a:spcAft>
              <a:buFontTx/>
              <a:buChar char="-"/>
            </a:pPr>
            <a:endParaRPr lang="fr-FR" sz="400" dirty="0" smtClean="0"/>
          </a:p>
          <a:p>
            <a:pPr marL="637200" lvl="1" indent="-285750">
              <a:spcBef>
                <a:spcPts val="0"/>
              </a:spcBef>
              <a:spcAft>
                <a:spcPts val="0"/>
              </a:spcAft>
              <a:buFontTx/>
              <a:buChar char="-"/>
            </a:pPr>
            <a:endParaRPr lang="fr-FR" sz="400" dirty="0" smtClean="0"/>
          </a:p>
        </p:txBody>
      </p:sp>
      <p:sp>
        <p:nvSpPr>
          <p:cNvPr id="8" name="ZoneTexte 7"/>
          <p:cNvSpPr txBox="1"/>
          <p:nvPr/>
        </p:nvSpPr>
        <p:spPr>
          <a:xfrm>
            <a:off x="4427985" y="1282142"/>
            <a:ext cx="4567238" cy="3208571"/>
          </a:xfrm>
          <a:prstGeom prst="rect">
            <a:avLst/>
          </a:prstGeom>
          <a:noFill/>
        </p:spPr>
        <p:txBody>
          <a:bodyPr wrap="square" rtlCol="0">
            <a:spAutoFit/>
          </a:bodyPr>
          <a:lstStyle/>
          <a:p>
            <a:pPr algn="ctr">
              <a:lnSpc>
                <a:spcPct val="150000"/>
              </a:lnSpc>
            </a:pPr>
            <a:r>
              <a:rPr lang="fr-FR" sz="1500" b="1" dirty="0">
                <a:solidFill>
                  <a:schemeClr val="bg2">
                    <a:lumMod val="75000"/>
                  </a:schemeClr>
                </a:solidFill>
              </a:rPr>
              <a:t>La spécialisation industrielle de la région engendre une surreprésentation </a:t>
            </a:r>
            <a:r>
              <a:rPr lang="fr-FR" sz="1500" b="1" dirty="0" smtClean="0">
                <a:solidFill>
                  <a:schemeClr val="bg2">
                    <a:lumMod val="75000"/>
                  </a:schemeClr>
                </a:solidFill>
              </a:rPr>
              <a:t>d’ouvriers et d’ouvrières </a:t>
            </a:r>
            <a:r>
              <a:rPr lang="fr-FR" sz="1500" b="1" dirty="0">
                <a:solidFill>
                  <a:schemeClr val="bg2">
                    <a:lumMod val="75000"/>
                  </a:schemeClr>
                </a:solidFill>
              </a:rPr>
              <a:t> : </a:t>
            </a:r>
            <a:r>
              <a:rPr lang="fr-FR" sz="1500" b="1" dirty="0" smtClean="0">
                <a:solidFill>
                  <a:schemeClr val="bg2">
                    <a:lumMod val="75000"/>
                  </a:schemeClr>
                </a:solidFill>
              </a:rPr>
              <a:t>24,1 </a:t>
            </a:r>
            <a:r>
              <a:rPr lang="fr-FR" sz="1500" b="1" dirty="0">
                <a:solidFill>
                  <a:schemeClr val="bg2">
                    <a:lumMod val="75000"/>
                  </a:schemeClr>
                </a:solidFill>
              </a:rPr>
              <a:t>% de la population en emploi en région contre 19,9 % au niveau national. </a:t>
            </a:r>
            <a:endParaRPr lang="fr-FR" sz="1500" b="1" dirty="0" smtClean="0">
              <a:solidFill>
                <a:schemeClr val="bg2">
                  <a:lumMod val="75000"/>
                </a:schemeClr>
              </a:solidFill>
            </a:endParaRPr>
          </a:p>
          <a:p>
            <a:pPr algn="ctr">
              <a:lnSpc>
                <a:spcPct val="150000"/>
              </a:lnSpc>
            </a:pPr>
            <a:endParaRPr lang="fr-FR" sz="1500" b="1" dirty="0"/>
          </a:p>
          <a:p>
            <a:pPr algn="ctr">
              <a:lnSpc>
                <a:spcPct val="150000"/>
              </a:lnSpc>
            </a:pPr>
            <a:r>
              <a:rPr lang="fr-FR" sz="1500" b="1" dirty="0" smtClean="0"/>
              <a:t>La sous représentation régionale des professions supérieures pénalise encore plus les femmes de notre région, concentrées dans la catégorie des employés </a:t>
            </a:r>
            <a:endParaRPr lang="fr-FR" sz="1600" b="1" dirty="0"/>
          </a:p>
        </p:txBody>
      </p:sp>
      <p:sp>
        <p:nvSpPr>
          <p:cNvPr id="11" name="Flèche droite 10"/>
          <p:cNvSpPr/>
          <p:nvPr/>
        </p:nvSpPr>
        <p:spPr>
          <a:xfrm>
            <a:off x="4067944" y="2506407"/>
            <a:ext cx="360040" cy="38243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lèche vers le bas 11"/>
          <p:cNvSpPr/>
          <p:nvPr/>
        </p:nvSpPr>
        <p:spPr>
          <a:xfrm>
            <a:off x="6451593" y="2722431"/>
            <a:ext cx="520022" cy="332814"/>
          </a:xfrm>
          <a:prstGeom prst="downArrow">
            <a:avLst/>
          </a:prstGeom>
          <a:solidFill>
            <a:srgbClr val="7030A0"/>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245114"/>
            <a:ext cx="3672408" cy="341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765360159"/>
      </p:ext>
    </p:extLst>
  </p:cSld>
  <p:clrMapOvr>
    <a:masterClrMapping/>
  </p:clrMapOvr>
  <mc:AlternateContent xmlns:mc="http://schemas.openxmlformats.org/markup-compatibility/2006" xmlns:p14="http://schemas.microsoft.com/office/powerpoint/2010/main">
    <mc:Choice Requires="p14">
      <p:transition spd="slow" p14:dur="2000" advTm="19577"/>
    </mc:Choice>
    <mc:Fallback xmlns="">
      <p:transition spd="slow" advTm="19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Modele ppt_DIRECCTE_Bretag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ppt/theme/theme2.xml><?xml version="1.0" encoding="utf-8"?>
<a:theme xmlns:a="http://schemas.openxmlformats.org/drawingml/2006/main" name="1_Modele ppt_DIRECCTE_Bretag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2682</TotalTime>
  <Words>1303</Words>
  <Application>Microsoft Office PowerPoint</Application>
  <PresentationFormat>Affichage à l'écran (16:9)</PresentationFormat>
  <Paragraphs>218</Paragraphs>
  <Slides>16</Slides>
  <Notes>16</Notes>
  <HiddenSlides>0</HiddenSlides>
  <MMClips>14</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Modele ppt_DIRECCTE_Bretagne</vt:lpstr>
      <vt:lpstr>1_Modele ppt_DIRECCTE_Bretagne</vt:lpstr>
      <vt:lpstr>Présentation PowerPoint</vt:lpstr>
      <vt:lpstr>Pourquoi un focus sur la santé au travail des femmes ?</vt:lpstr>
      <vt:lpstr>Spécificités socio-économiques des femmes en Centre Val de Loire</vt:lpstr>
      <vt:lpstr>Présentation PowerPoint</vt:lpstr>
      <vt:lpstr> L’emploi des femmes    qu’il s’agisse de rémunération, de statut, de conditions de travail ou d’insertion sur le marché de l’emploi, la situation des femmes est presque partout moins favorable que celle des hommes…</vt:lpstr>
      <vt:lpstr>L’accès à l’emploi des femmes en région </vt:lpstr>
      <vt:lpstr>Le temps partiel :  fait majeur des inégalités sexuées d’accès à l’emploi</vt:lpstr>
      <vt:lpstr>Une répartition relativement mixte du type d’emploi occupé par les salariés</vt:lpstr>
      <vt:lpstr>Une majorité de femmes de faible qualification</vt:lpstr>
      <vt:lpstr>Les inégalités salariales pénalisent les femmes </vt:lpstr>
      <vt:lpstr>Les femmes plus nombreuses sur les activités moins rémunératrices</vt:lpstr>
      <vt:lpstr>Les femmes principalement concentrées dans le tertiaire</vt:lpstr>
      <vt:lpstr>Mais surreprésentées dans l’industrie en région</vt:lpstr>
      <vt:lpstr>Près de 80 % de la population féminine occupée est concentrée dans 20 familles professionnelles</vt:lpstr>
      <vt:lpstr>Les activités ciblées « risque santé au travail » pour les femmes en région </vt:lpstr>
      <vt:lpstr>Merci de votre attention</vt:lpstr>
    </vt:vector>
  </TitlesOfParts>
  <Manager>Client</Manager>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nathalie.sagues</dc:creator>
  <cp:lastModifiedBy>HILLAU Marion (DR-CVL)</cp:lastModifiedBy>
  <cp:revision>213</cp:revision>
  <dcterms:created xsi:type="dcterms:W3CDTF">2020-06-11T13:25:41Z</dcterms:created>
  <dcterms:modified xsi:type="dcterms:W3CDTF">2021-04-06T08:21:24Z</dcterms:modified>
</cp:coreProperties>
</file>