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823" r:id="rId2"/>
  </p:sldMasterIdLst>
  <p:notesMasterIdLst>
    <p:notesMasterId r:id="rId14"/>
  </p:notesMasterIdLst>
  <p:sldIdLst>
    <p:sldId id="327" r:id="rId3"/>
    <p:sldId id="326" r:id="rId4"/>
    <p:sldId id="328" r:id="rId5"/>
    <p:sldId id="334" r:id="rId6"/>
    <p:sldId id="337" r:id="rId7"/>
    <p:sldId id="335" r:id="rId8"/>
    <p:sldId id="336" r:id="rId9"/>
    <p:sldId id="330" r:id="rId10"/>
    <p:sldId id="331" r:id="rId11"/>
    <p:sldId id="333" r:id="rId12"/>
    <p:sldId id="307"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34587" autoAdjust="0"/>
    <p:restoredTop sz="86384" autoAdjust="0"/>
  </p:normalViewPr>
  <p:slideViewPr>
    <p:cSldViewPr showGuides="1">
      <p:cViewPr>
        <p:scale>
          <a:sx n="98" d="100"/>
          <a:sy n="98" d="100"/>
        </p:scale>
        <p:origin x="-2874" y="-1038"/>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err="1">
                <a:solidFill>
                  <a:schemeClr val="bg2">
                    <a:lumMod val="75000"/>
                  </a:schemeClr>
                </a:solidFill>
              </a:rPr>
              <a:t>nombre</a:t>
            </a:r>
            <a:r>
              <a:rPr lang="en-US" sz="1800" dirty="0">
                <a:solidFill>
                  <a:schemeClr val="bg2">
                    <a:lumMod val="75000"/>
                  </a:schemeClr>
                </a:solidFill>
              </a:rPr>
              <a:t> </a:t>
            </a:r>
            <a:r>
              <a:rPr lang="en-US" sz="1800" dirty="0" err="1">
                <a:solidFill>
                  <a:schemeClr val="bg2">
                    <a:lumMod val="75000"/>
                  </a:schemeClr>
                </a:solidFill>
              </a:rPr>
              <a:t>d'AT</a:t>
            </a:r>
            <a:r>
              <a:rPr lang="en-US" sz="1800" dirty="0">
                <a:solidFill>
                  <a:schemeClr val="bg2">
                    <a:lumMod val="75000"/>
                  </a:schemeClr>
                </a:solidFill>
              </a:rPr>
              <a:t> avec</a:t>
            </a:r>
            <a:r>
              <a:rPr lang="en-US" sz="1800" baseline="0" dirty="0">
                <a:solidFill>
                  <a:schemeClr val="bg2">
                    <a:lumMod val="75000"/>
                  </a:schemeClr>
                </a:solidFill>
              </a:rPr>
              <a:t> </a:t>
            </a:r>
            <a:r>
              <a:rPr lang="en-US" sz="1800" baseline="0" dirty="0" err="1">
                <a:solidFill>
                  <a:schemeClr val="bg2">
                    <a:lumMod val="75000"/>
                  </a:schemeClr>
                </a:solidFill>
              </a:rPr>
              <a:t>arrêt</a:t>
            </a:r>
            <a:r>
              <a:rPr lang="en-US" sz="1800" baseline="0" dirty="0">
                <a:solidFill>
                  <a:schemeClr val="bg2">
                    <a:lumMod val="75000"/>
                  </a:schemeClr>
                </a:solidFill>
              </a:rPr>
              <a:t> </a:t>
            </a:r>
            <a:r>
              <a:rPr lang="en-US" sz="1800" baseline="0" dirty="0" err="1">
                <a:solidFill>
                  <a:schemeClr val="bg2">
                    <a:lumMod val="75000"/>
                  </a:schemeClr>
                </a:solidFill>
              </a:rPr>
              <a:t>en</a:t>
            </a:r>
            <a:r>
              <a:rPr lang="en-US" sz="1800" baseline="0" dirty="0">
                <a:solidFill>
                  <a:schemeClr val="bg2">
                    <a:lumMod val="75000"/>
                  </a:schemeClr>
                </a:solidFill>
              </a:rPr>
              <a:t> 2019 </a:t>
            </a:r>
            <a:endParaRPr lang="en-US" sz="1800" dirty="0">
              <a:solidFill>
                <a:schemeClr val="bg2">
                  <a:lumMod val="75000"/>
                </a:schemeClr>
              </a:solidFill>
            </a:endParaRPr>
          </a:p>
        </c:rich>
      </c:tx>
      <c:layout>
        <c:manualLayout>
          <c:xMode val="edge"/>
          <c:yMode val="edge"/>
          <c:x val="0.12803317747303439"/>
          <c:y val="0.20350302957791014"/>
        </c:manualLayout>
      </c:layout>
      <c:overlay val="0"/>
    </c:title>
    <c:autoTitleDeleted val="0"/>
    <c:plotArea>
      <c:layout>
        <c:manualLayout>
          <c:layoutTarget val="inner"/>
          <c:xMode val="edge"/>
          <c:yMode val="edge"/>
          <c:x val="0.17367249015748032"/>
          <c:y val="0.45587677856057468"/>
          <c:w val="0.409557906824147"/>
          <c:h val="0.54412322143942538"/>
        </c:manualLayout>
      </c:layout>
      <c:pieChart>
        <c:varyColors val="1"/>
        <c:ser>
          <c:idx val="0"/>
          <c:order val="0"/>
          <c:spPr>
            <a:solidFill>
              <a:schemeClr val="accent1"/>
            </a:solidFill>
          </c:spPr>
          <c:dPt>
            <c:idx val="0"/>
            <c:bubble3D val="0"/>
            <c:spPr>
              <a:solidFill>
                <a:schemeClr val="bg2">
                  <a:lumMod val="75000"/>
                </a:schemeClr>
              </a:solidFill>
            </c:spPr>
          </c:dPt>
          <c:dLbls>
            <c:dLbl>
              <c:idx val="1"/>
              <c:layout>
                <c:manualLayout>
                  <c:x val="0.11732673064304462"/>
                  <c:y val="-0.1366592070728001"/>
                </c:manualLayout>
              </c:layout>
              <c:showLegendKey val="0"/>
              <c:showVal val="1"/>
              <c:showCatName val="0"/>
              <c:showSerName val="0"/>
              <c:showPercent val="0"/>
              <c:showBubbleSize val="0"/>
            </c:dLbl>
            <c:txPr>
              <a:bodyPr/>
              <a:lstStyle/>
              <a:p>
                <a:pPr>
                  <a:defRPr sz="1200" b="1">
                    <a:solidFill>
                      <a:schemeClr val="bg1"/>
                    </a:solidFill>
                  </a:defRPr>
                </a:pPr>
                <a:endParaRPr lang="fr-FR"/>
              </a:p>
            </c:txPr>
            <c:showLegendKey val="0"/>
            <c:showVal val="1"/>
            <c:showCatName val="0"/>
            <c:showSerName val="0"/>
            <c:showPercent val="0"/>
            <c:showBubbleSize val="0"/>
            <c:showLeaderLines val="1"/>
          </c:dLbls>
          <c:cat>
            <c:strRef>
              <c:f>Feuil1!$J$18:$J$19</c:f>
              <c:strCache>
                <c:ptCount val="2"/>
                <c:pt idx="0">
                  <c:v>FEMMES </c:v>
                </c:pt>
                <c:pt idx="1">
                  <c:v>HOMMES </c:v>
                </c:pt>
              </c:strCache>
            </c:strRef>
          </c:cat>
          <c:val>
            <c:numRef>
              <c:f>Feuil1!$K$18:$K$19</c:f>
              <c:numCache>
                <c:formatCode>General</c:formatCode>
                <c:ptCount val="2"/>
                <c:pt idx="0">
                  <c:v>403</c:v>
                </c:pt>
                <c:pt idx="1">
                  <c:v>1272</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b="1">
                <a:solidFill>
                  <a:schemeClr val="bg2">
                    <a:lumMod val="75000"/>
                  </a:schemeClr>
                </a:solidFill>
              </a:defRPr>
            </a:pPr>
            <a:endParaRPr lang="fr-FR"/>
          </a:p>
        </c:txPr>
      </c:legendEntry>
      <c:layout/>
      <c:overlay val="0"/>
      <c:txPr>
        <a:bodyPr/>
        <a:lstStyle/>
        <a:p>
          <a:pPr>
            <a:defRPr b="1"/>
          </a:pPr>
          <a:endParaRPr lang="fr-FR"/>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Feuil1!$J$76</c:f>
              <c:strCache>
                <c:ptCount val="1"/>
                <c:pt idx="0">
                  <c:v>Nb. MP avec arrêt F</c:v>
                </c:pt>
              </c:strCache>
            </c:strRef>
          </c:tx>
          <c:spPr>
            <a:ln>
              <a:solidFill>
                <a:schemeClr val="accent2">
                  <a:lumMod val="75000"/>
                </a:schemeClr>
              </a:solidFill>
            </a:ln>
          </c:spPr>
          <c:marker>
            <c:symbol val="none"/>
          </c:marker>
          <c:cat>
            <c:numRef>
              <c:f>Feuil1!$K$75:$M$75</c:f>
              <c:numCache>
                <c:formatCode>General</c:formatCode>
                <c:ptCount val="3"/>
                <c:pt idx="0">
                  <c:v>2017</c:v>
                </c:pt>
                <c:pt idx="1">
                  <c:v>2018</c:v>
                </c:pt>
                <c:pt idx="2">
                  <c:v>2019</c:v>
                </c:pt>
              </c:numCache>
            </c:numRef>
          </c:cat>
          <c:val>
            <c:numRef>
              <c:f>Feuil1!$K$76:$M$76</c:f>
              <c:numCache>
                <c:formatCode>General</c:formatCode>
                <c:ptCount val="3"/>
                <c:pt idx="0">
                  <c:v>36</c:v>
                </c:pt>
                <c:pt idx="1">
                  <c:v>32</c:v>
                </c:pt>
                <c:pt idx="2">
                  <c:v>43</c:v>
                </c:pt>
              </c:numCache>
            </c:numRef>
          </c:val>
          <c:smooth val="0"/>
        </c:ser>
        <c:ser>
          <c:idx val="1"/>
          <c:order val="1"/>
          <c:tx>
            <c:strRef>
              <c:f>Feuil1!$J$77</c:f>
              <c:strCache>
                <c:ptCount val="1"/>
                <c:pt idx="0">
                  <c:v>Nb. MP avec arrêt H</c:v>
                </c:pt>
              </c:strCache>
            </c:strRef>
          </c:tx>
          <c:spPr>
            <a:ln>
              <a:prstDash val="sysDash"/>
            </a:ln>
          </c:spPr>
          <c:marker>
            <c:symbol val="none"/>
          </c:marker>
          <c:cat>
            <c:numRef>
              <c:f>Feuil1!$K$75:$M$75</c:f>
              <c:numCache>
                <c:formatCode>General</c:formatCode>
                <c:ptCount val="3"/>
                <c:pt idx="0">
                  <c:v>2017</c:v>
                </c:pt>
                <c:pt idx="1">
                  <c:v>2018</c:v>
                </c:pt>
                <c:pt idx="2">
                  <c:v>2019</c:v>
                </c:pt>
              </c:numCache>
            </c:numRef>
          </c:cat>
          <c:val>
            <c:numRef>
              <c:f>Feuil1!$K$77:$M$77</c:f>
              <c:numCache>
                <c:formatCode>General</c:formatCode>
                <c:ptCount val="3"/>
                <c:pt idx="0">
                  <c:v>46</c:v>
                </c:pt>
                <c:pt idx="1">
                  <c:v>34</c:v>
                </c:pt>
                <c:pt idx="2">
                  <c:v>52</c:v>
                </c:pt>
              </c:numCache>
            </c:numRef>
          </c:val>
          <c:smooth val="0"/>
        </c:ser>
        <c:ser>
          <c:idx val="2"/>
          <c:order val="2"/>
          <c:tx>
            <c:strRef>
              <c:f>Feuil1!$J$78</c:f>
              <c:strCache>
                <c:ptCount val="1"/>
                <c:pt idx="0">
                  <c:v>Nb. MP graves F</c:v>
                </c:pt>
              </c:strCache>
            </c:strRef>
          </c:tx>
          <c:spPr>
            <a:ln>
              <a:solidFill>
                <a:schemeClr val="accent4">
                  <a:lumMod val="75000"/>
                </a:schemeClr>
              </a:solidFill>
            </a:ln>
          </c:spPr>
          <c:marker>
            <c:symbol val="none"/>
          </c:marker>
          <c:cat>
            <c:numRef>
              <c:f>Feuil1!$K$75:$M$75</c:f>
              <c:numCache>
                <c:formatCode>General</c:formatCode>
                <c:ptCount val="3"/>
                <c:pt idx="0">
                  <c:v>2017</c:v>
                </c:pt>
                <c:pt idx="1">
                  <c:v>2018</c:v>
                </c:pt>
                <c:pt idx="2">
                  <c:v>2019</c:v>
                </c:pt>
              </c:numCache>
            </c:numRef>
          </c:cat>
          <c:val>
            <c:numRef>
              <c:f>Feuil1!$K$78:$M$78</c:f>
              <c:numCache>
                <c:formatCode>General</c:formatCode>
                <c:ptCount val="3"/>
                <c:pt idx="0">
                  <c:v>20</c:v>
                </c:pt>
                <c:pt idx="1">
                  <c:v>21</c:v>
                </c:pt>
                <c:pt idx="2">
                  <c:v>24</c:v>
                </c:pt>
              </c:numCache>
            </c:numRef>
          </c:val>
          <c:smooth val="0"/>
        </c:ser>
        <c:ser>
          <c:idx val="3"/>
          <c:order val="3"/>
          <c:tx>
            <c:strRef>
              <c:f>Feuil1!$J$79</c:f>
              <c:strCache>
                <c:ptCount val="1"/>
                <c:pt idx="0">
                  <c:v>Nb. MP graves H</c:v>
                </c:pt>
              </c:strCache>
            </c:strRef>
          </c:tx>
          <c:spPr>
            <a:ln>
              <a:prstDash val="sysDash"/>
            </a:ln>
          </c:spPr>
          <c:marker>
            <c:symbol val="none"/>
          </c:marker>
          <c:cat>
            <c:numRef>
              <c:f>Feuil1!$K$75:$M$75</c:f>
              <c:numCache>
                <c:formatCode>General</c:formatCode>
                <c:ptCount val="3"/>
                <c:pt idx="0">
                  <c:v>2017</c:v>
                </c:pt>
                <c:pt idx="1">
                  <c:v>2018</c:v>
                </c:pt>
                <c:pt idx="2">
                  <c:v>2019</c:v>
                </c:pt>
              </c:numCache>
            </c:numRef>
          </c:cat>
          <c:val>
            <c:numRef>
              <c:f>Feuil1!$K$79:$M$79</c:f>
              <c:numCache>
                <c:formatCode>General</c:formatCode>
                <c:ptCount val="3"/>
                <c:pt idx="0">
                  <c:v>28</c:v>
                </c:pt>
                <c:pt idx="1">
                  <c:v>23</c:v>
                </c:pt>
                <c:pt idx="2">
                  <c:v>27</c:v>
                </c:pt>
              </c:numCache>
            </c:numRef>
          </c:val>
          <c:smooth val="0"/>
        </c:ser>
        <c:ser>
          <c:idx val="4"/>
          <c:order val="4"/>
          <c:tx>
            <c:strRef>
              <c:f>Feuil1!$J$80</c:f>
              <c:strCache>
                <c:ptCount val="1"/>
                <c:pt idx="0">
                  <c:v>Nb. MP très graves H</c:v>
                </c:pt>
              </c:strCache>
            </c:strRef>
          </c:tx>
          <c:spPr>
            <a:ln>
              <a:solidFill>
                <a:schemeClr val="tx2">
                  <a:lumMod val="60000"/>
                  <a:lumOff val="40000"/>
                </a:schemeClr>
              </a:solidFill>
              <a:prstDash val="sysDash"/>
            </a:ln>
          </c:spPr>
          <c:marker>
            <c:symbol val="none"/>
          </c:marker>
          <c:cat>
            <c:numRef>
              <c:f>Feuil1!$K$75:$M$75</c:f>
              <c:numCache>
                <c:formatCode>General</c:formatCode>
                <c:ptCount val="3"/>
                <c:pt idx="0">
                  <c:v>2017</c:v>
                </c:pt>
                <c:pt idx="1">
                  <c:v>2018</c:v>
                </c:pt>
                <c:pt idx="2">
                  <c:v>2019</c:v>
                </c:pt>
              </c:numCache>
            </c:numRef>
          </c:cat>
          <c:val>
            <c:numRef>
              <c:f>Feuil1!$K$80:$M$80</c:f>
              <c:numCache>
                <c:formatCode>General</c:formatCode>
                <c:ptCount val="3"/>
                <c:pt idx="0">
                  <c:v>8</c:v>
                </c:pt>
                <c:pt idx="1">
                  <c:v>8</c:v>
                </c:pt>
                <c:pt idx="2">
                  <c:v>10</c:v>
                </c:pt>
              </c:numCache>
            </c:numRef>
          </c:val>
          <c:smooth val="0"/>
        </c:ser>
        <c:ser>
          <c:idx val="5"/>
          <c:order val="5"/>
          <c:tx>
            <c:strRef>
              <c:f>Feuil1!$J$81</c:f>
              <c:strCache>
                <c:ptCount val="1"/>
                <c:pt idx="0">
                  <c:v>Nb. MP très graves F</c:v>
                </c:pt>
              </c:strCache>
            </c:strRef>
          </c:tx>
          <c:spPr>
            <a:ln>
              <a:solidFill>
                <a:schemeClr val="tx2">
                  <a:lumMod val="40000"/>
                  <a:lumOff val="60000"/>
                </a:schemeClr>
              </a:solidFill>
            </a:ln>
          </c:spPr>
          <c:marker>
            <c:symbol val="none"/>
          </c:marker>
          <c:cat>
            <c:numRef>
              <c:f>Feuil1!$K$75:$M$75</c:f>
              <c:numCache>
                <c:formatCode>General</c:formatCode>
                <c:ptCount val="3"/>
                <c:pt idx="0">
                  <c:v>2017</c:v>
                </c:pt>
                <c:pt idx="1">
                  <c:v>2018</c:v>
                </c:pt>
                <c:pt idx="2">
                  <c:v>2019</c:v>
                </c:pt>
              </c:numCache>
            </c:numRef>
          </c:cat>
          <c:val>
            <c:numRef>
              <c:f>Feuil1!$K$81:$M$81</c:f>
              <c:numCache>
                <c:formatCode>General</c:formatCode>
                <c:ptCount val="3"/>
                <c:pt idx="0">
                  <c:v>10</c:v>
                </c:pt>
                <c:pt idx="1">
                  <c:v>15</c:v>
                </c:pt>
                <c:pt idx="2">
                  <c:v>19</c:v>
                </c:pt>
              </c:numCache>
            </c:numRef>
          </c:val>
          <c:smooth val="0"/>
        </c:ser>
        <c:dLbls>
          <c:showLegendKey val="0"/>
          <c:showVal val="0"/>
          <c:showCatName val="0"/>
          <c:showSerName val="0"/>
          <c:showPercent val="0"/>
          <c:showBubbleSize val="0"/>
        </c:dLbls>
        <c:marker val="1"/>
        <c:smooth val="0"/>
        <c:axId val="190656512"/>
        <c:axId val="190658048"/>
      </c:lineChart>
      <c:catAx>
        <c:axId val="190656512"/>
        <c:scaling>
          <c:orientation val="minMax"/>
        </c:scaling>
        <c:delete val="0"/>
        <c:axPos val="b"/>
        <c:numFmt formatCode="General" sourceLinked="1"/>
        <c:majorTickMark val="out"/>
        <c:minorTickMark val="none"/>
        <c:tickLblPos val="nextTo"/>
        <c:txPr>
          <a:bodyPr/>
          <a:lstStyle/>
          <a:p>
            <a:pPr>
              <a:defRPr b="1"/>
            </a:pPr>
            <a:endParaRPr lang="fr-FR"/>
          </a:p>
        </c:txPr>
        <c:crossAx val="190658048"/>
        <c:crosses val="autoZero"/>
        <c:auto val="1"/>
        <c:lblAlgn val="ctr"/>
        <c:lblOffset val="100"/>
        <c:noMultiLvlLbl val="0"/>
      </c:catAx>
      <c:valAx>
        <c:axId val="190658048"/>
        <c:scaling>
          <c:orientation val="minMax"/>
        </c:scaling>
        <c:delete val="0"/>
        <c:axPos val="l"/>
        <c:majorGridlines/>
        <c:numFmt formatCode="General" sourceLinked="1"/>
        <c:majorTickMark val="out"/>
        <c:minorTickMark val="none"/>
        <c:tickLblPos val="nextTo"/>
        <c:crossAx val="190656512"/>
        <c:crosses val="autoZero"/>
        <c:crossBetween val="between"/>
      </c:valAx>
    </c:plotArea>
    <c:legend>
      <c:legendPos val="r"/>
      <c:legendEntry>
        <c:idx val="0"/>
        <c:txPr>
          <a:bodyPr/>
          <a:lstStyle/>
          <a:p>
            <a:pPr>
              <a:defRPr b="1" i="0" baseline="0"/>
            </a:pPr>
            <a:endParaRPr lang="fr-FR"/>
          </a:p>
        </c:txPr>
      </c:legendEntry>
      <c:legendEntry>
        <c:idx val="2"/>
        <c:txPr>
          <a:bodyPr/>
          <a:lstStyle/>
          <a:p>
            <a:pPr>
              <a:defRPr b="1" baseline="0">
                <a:solidFill>
                  <a:schemeClr val="bg2">
                    <a:lumMod val="75000"/>
                  </a:schemeClr>
                </a:solidFill>
              </a:defRPr>
            </a:pPr>
            <a:endParaRPr lang="fr-FR"/>
          </a:p>
        </c:txPr>
      </c:legendEntry>
      <c:legendEntry>
        <c:idx val="3"/>
        <c:txPr>
          <a:bodyPr/>
          <a:lstStyle/>
          <a:p>
            <a:pPr>
              <a:defRPr baseline="0">
                <a:solidFill>
                  <a:schemeClr val="bg2">
                    <a:lumMod val="75000"/>
                  </a:schemeClr>
                </a:solidFill>
              </a:defRPr>
            </a:pPr>
            <a:endParaRPr lang="fr-FR"/>
          </a:p>
        </c:txPr>
      </c:legendEntry>
      <c:legendEntry>
        <c:idx val="4"/>
        <c:txPr>
          <a:bodyPr/>
          <a:lstStyle/>
          <a:p>
            <a:pPr>
              <a:defRPr baseline="0">
                <a:solidFill>
                  <a:schemeClr val="tx2">
                    <a:lumMod val="60000"/>
                    <a:lumOff val="40000"/>
                  </a:schemeClr>
                </a:solidFill>
              </a:defRPr>
            </a:pPr>
            <a:endParaRPr lang="fr-FR"/>
          </a:p>
        </c:txPr>
      </c:legendEntry>
      <c:legendEntry>
        <c:idx val="5"/>
        <c:txPr>
          <a:bodyPr/>
          <a:lstStyle/>
          <a:p>
            <a:pPr>
              <a:defRPr b="1" baseline="0">
                <a:solidFill>
                  <a:schemeClr val="tx2">
                    <a:lumMod val="60000"/>
                    <a:lumOff val="40000"/>
                  </a:schemeClr>
                </a:solidFill>
              </a:defRPr>
            </a:pPr>
            <a:endParaRPr lang="fr-FR"/>
          </a:p>
        </c:txPr>
      </c:legendEntry>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06/04/2021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dirty="0" smtClean="0"/>
              <a:t>Bonjour je suis Valentino</a:t>
            </a:r>
            <a:r>
              <a:rPr lang="fr-FR" sz="1000" baseline="0" dirty="0" smtClean="0"/>
              <a:t> </a:t>
            </a:r>
            <a:r>
              <a:rPr lang="fr-FR" sz="1000" baseline="0" dirty="0" err="1" smtClean="0"/>
              <a:t>Scardia</a:t>
            </a:r>
            <a:r>
              <a:rPr lang="fr-FR" sz="1000" baseline="0" dirty="0" smtClean="0"/>
              <a:t> du service études de la DREETS  CVL . Je vais vous présenter 10 diapositives concernant la santé au travail des femmes dans l’agriculture en région Centre Val de Loire. </a:t>
            </a:r>
          </a:p>
          <a:p>
            <a:r>
              <a:rPr lang="fr-FR" sz="1000" baseline="0" dirty="0" smtClean="0"/>
              <a:t>Cette présentation est possible grâce aux données de la Caisse Centrale de la Mutuelle de Sociale Agricole CCMSA élaborées par M. </a:t>
            </a:r>
            <a:r>
              <a:rPr lang="fr-FR" sz="1000" baseline="0" dirty="0" err="1" smtClean="0"/>
              <a:t>Viarouge</a:t>
            </a:r>
            <a:r>
              <a:rPr lang="fr-FR" sz="1000" baseline="0" dirty="0" smtClean="0"/>
              <a:t>, et grâce aux analyses partagées avec Laurent Gautier de la Mutuelle Sociale Agricole Beauce Cœur de Loire et Berry Touraine. Les deux départements agricoles correspondent au périmètre régional Centre-Val de Loire. </a:t>
            </a:r>
          </a:p>
          <a:p>
            <a:endParaRPr lang="fr-FR" sz="1000" baseline="0" dirty="0" smtClean="0"/>
          </a:p>
          <a:p>
            <a:r>
              <a:rPr lang="fr-FR" sz="1000" baseline="0" dirty="0" smtClean="0"/>
              <a:t>En introduction il nous semble important de souligner la féminisation progressive de l’emploi agricole en France au cours de dernières décennies. Entre 1979 et 2017 la part de femmes dans les filières de production agricole est passée de 9 % à 37 %, la part de femmes dans les enseignements agricoles est également passée de 39 % en 1990 à 52 %  en 2010. </a:t>
            </a:r>
          </a:p>
          <a:p>
            <a:endParaRPr lang="fr-FR" sz="1000" baseline="0" dirty="0" smtClean="0"/>
          </a:p>
          <a:p>
            <a:r>
              <a:rPr lang="fr-FR" sz="1000" baseline="0" dirty="0" smtClean="0"/>
              <a:t>Plus récemment, en Centre Val de Loire la féminisation des emplois progresse chez le salariés soit 41% de femmes en 2019  contre 39 % en 2017.</a:t>
            </a:r>
          </a:p>
          <a:p>
            <a:r>
              <a:rPr lang="fr-FR" sz="1000" baseline="0" dirty="0" smtClean="0"/>
              <a:t>Aussi les femmes représentent 27 % des chefs d’exploitation en région contre 24 % en France selon les données régionales de la MSA soit environ 11 000 femmes exploitantes agricoles.</a:t>
            </a:r>
          </a:p>
          <a:p>
            <a:endParaRPr lang="fr-FR" sz="1000" baseline="0" dirty="0" smtClean="0"/>
          </a:p>
          <a:p>
            <a:r>
              <a:rPr lang="fr-FR" sz="1000" baseline="0" dirty="0" smtClean="0"/>
              <a:t>Il faut toutefois noter que dans le champs du travail salarié agricole le secteur de type tertiaire des organismes professionnels occupe 1/3 de salariés agricoles de sexe féminin en région</a:t>
            </a:r>
          </a:p>
          <a:p>
            <a:r>
              <a:rPr lang="fr-FR" sz="1000" baseline="0" dirty="0" smtClean="0"/>
              <a:t>La forte présence d’emploi de type tertiaire, très féminisé, a un impact transversale sur l’analyse de la santé au travail des femmes.</a:t>
            </a:r>
          </a:p>
          <a:p>
            <a:endParaRPr lang="fr-FR" sz="1000" baseline="0" dirty="0" smtClean="0"/>
          </a:p>
          <a:p>
            <a:r>
              <a:rPr lang="fr-FR" sz="1000" baseline="0" dirty="0" smtClean="0"/>
              <a:t>Dans les diapositives qui suivent nous avons retenu uniquement le champs de l’emploi salarié soit 40 % environ de l’emploi dans la filière agricole. </a:t>
            </a:r>
          </a:p>
          <a:p>
            <a:r>
              <a:rPr lang="fr-FR" sz="1000" baseline="0" dirty="0" smtClean="0"/>
              <a:t> </a:t>
            </a:r>
          </a:p>
          <a:p>
            <a:endParaRPr lang="fr-FR" sz="10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69151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lnSpc>
                <a:spcPct val="150000"/>
              </a:lnSpc>
            </a:pPr>
            <a:r>
              <a:rPr lang="fr-FR" sz="1000" b="0" dirty="0" smtClean="0"/>
              <a:t>Deux secteurs, représentent 51 % de l’ensemble des femmes salariées et concentrent 75 % des Maladies Professionnelles  féminines:</a:t>
            </a:r>
            <a:r>
              <a:rPr lang="fr-FR" sz="1000" b="0" baseline="0" dirty="0" smtClean="0"/>
              <a:t> </a:t>
            </a:r>
            <a:r>
              <a:rPr lang="fr-FR" sz="1000" b="0" dirty="0" smtClean="0">
                <a:solidFill>
                  <a:schemeClr val="bg2">
                    <a:lumMod val="75000"/>
                  </a:schemeClr>
                </a:solidFill>
              </a:rPr>
              <a:t>Cultures et élevages et activités coopératives ou</a:t>
            </a:r>
            <a:r>
              <a:rPr lang="fr-FR" sz="1000" b="0" baseline="0" dirty="0" smtClean="0">
                <a:solidFill>
                  <a:schemeClr val="bg2">
                    <a:lumMod val="75000"/>
                  </a:schemeClr>
                </a:solidFill>
              </a:rPr>
              <a:t> </a:t>
            </a:r>
            <a:r>
              <a:rPr lang="fr-FR" sz="1000" b="0" dirty="0" smtClean="0">
                <a:solidFill>
                  <a:schemeClr val="bg2">
                    <a:lumMod val="75000"/>
                  </a:schemeClr>
                </a:solidFill>
              </a:rPr>
              <a:t>Coopération</a:t>
            </a:r>
          </a:p>
          <a:p>
            <a:pPr algn="l">
              <a:lnSpc>
                <a:spcPct val="150000"/>
              </a:lnSpc>
            </a:pPr>
            <a:r>
              <a:rPr lang="fr-FR" sz="1000" b="0" dirty="0" smtClean="0">
                <a:solidFill>
                  <a:schemeClr val="bg2">
                    <a:lumMod val="75000"/>
                  </a:schemeClr>
                </a:solidFill>
              </a:rPr>
              <a:t>Les cultures spécialisées représentent 23%</a:t>
            </a:r>
            <a:r>
              <a:rPr lang="fr-FR" sz="1000" b="0" baseline="0" dirty="0" smtClean="0">
                <a:solidFill>
                  <a:schemeClr val="bg2">
                    <a:lumMod val="75000"/>
                  </a:schemeClr>
                </a:solidFill>
              </a:rPr>
              <a:t> des MP pour les femmes suivies par les activités de jardinage et d’élevage alors que la viticulture est plus dangereuse pour les hommes. </a:t>
            </a:r>
            <a:endParaRPr lang="fr-FR" sz="1000" b="0" dirty="0" smtClean="0">
              <a:solidFill>
                <a:schemeClr val="bg2">
                  <a:lumMod val="75000"/>
                </a:schemeClr>
              </a:solidFill>
            </a:endParaRPr>
          </a:p>
          <a:p>
            <a:pPr algn="l">
              <a:lnSpc>
                <a:spcPct val="150000"/>
              </a:lnSpc>
            </a:pPr>
            <a:endParaRPr lang="fr-FR" sz="1200" b="0" dirty="0" smtClean="0">
              <a:solidFill>
                <a:schemeClr val="bg2">
                  <a:lumMod val="75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69151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64768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baseline="0" dirty="0" smtClean="0"/>
              <a:t>Nous comptabilisons en 2019 en région 403  accidents de travail pour les femmes avec au moins un jour d’arrêt soit 24 % des AT alors que les femmes salariées représentent 41% des salariés. Dans la grande majorité des secteurs agricoles, même ceux qui emploient plus de femmes, l’indice de fréquence des accidents de travail est plus faible pour les femmes que pour les hommes.   </a:t>
            </a:r>
          </a:p>
          <a:p>
            <a:endParaRPr lang="fr-FR" sz="1000" dirty="0" smtClean="0"/>
          </a:p>
          <a:p>
            <a:r>
              <a:rPr lang="fr-FR" sz="1000" dirty="0" smtClean="0"/>
              <a:t>Compte tenu d’une proportion</a:t>
            </a:r>
            <a:r>
              <a:rPr lang="fr-FR" sz="1000" baseline="0" dirty="0" smtClean="0"/>
              <a:t> importante des femmes employées dans les activités de bureau, notamment dans les organismes professionnels mais aussi dans les tâches de gestion auprès des nombreuses exploitations, il nous semble possible associer une moindre exposition des femmes aux contraintes physiques à la proportion plus faible d’accidents de travail. </a:t>
            </a:r>
          </a:p>
          <a:p>
            <a:r>
              <a:rPr lang="fr-FR" sz="1000" baseline="0" dirty="0" smtClean="0"/>
              <a:t>En effet la sinistralité au travail pour les femmes augmente en relation avec le volume des femmes employées et avec les activités dont les tâches sont caractérisées par des activités physiques.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69151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le plan de l’évolution de la sinistralité </a:t>
            </a:r>
            <a:r>
              <a:rPr lang="fr-FR" baseline="0" dirty="0" smtClean="0"/>
              <a:t>au cours de 3 dernières années la progression des Accidents de travail est plus importante pour les femmes que pour les hommes mais il faut rappeler également que l’emploi salarié en région progresse plus rapidement pour les femmes que pour les hommes au cours de la même période (14% les F contre 7% les H) </a:t>
            </a:r>
            <a:endParaRPr lang="fr-FR"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a:t>
            </a:r>
            <a:r>
              <a:rPr lang="fr-FR" baseline="0" dirty="0" smtClean="0"/>
              <a:t> noter toutefois entre 2017 et 2019 un signale positif concernant la stabilité des accidents plus graves avec taux d’incapacité permanente inférieur ou supérieur à 10 % pour les femmes et une diminution de ce type d’accidents graves et très graves pour les hommes.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69151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dirty="0" smtClean="0"/>
              <a:t>L’indice de fréquence calculé en mettant en relation le nombre de salariés avec le nombre accidents nous montre que, à parité du</a:t>
            </a:r>
            <a:r>
              <a:rPr lang="fr-FR" sz="1000" baseline="0" dirty="0" smtClean="0"/>
              <a:t> nombre de salariés des deux sexes, les femmes ont moins de la moitié d’accidents de travail avec arrêt.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69151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Concernant l’analyse sectorielle,</a:t>
            </a:r>
            <a:r>
              <a:rPr lang="fr-FR" sz="1000" baseline="0" dirty="0" smtClean="0"/>
              <a:t> l’activité de la culture et de l’élevage pèse à hauteur de 45 % dans l’emploi salarié agricole. Dans ce secteur d’activité l’écart s de l’indice de fréquence entre sexe se réduit de manière notable (23 % les femmes et 30% les hommes). Dans ce secteur la part de femmes en région est plus importante dans l’élevage de gros animaux et en particulier dans les activités associées aux chevaux. </a:t>
            </a:r>
          </a:p>
          <a:p>
            <a:endParaRPr lang="fr-FR" sz="1000" baseline="0" dirty="0" smtClean="0"/>
          </a:p>
          <a:p>
            <a:r>
              <a:rPr lang="fr-FR" sz="1000" baseline="0" dirty="0" smtClean="0"/>
              <a:t>Nous trouvons également une part importante d’accidents pour les femmes dans quelques secteurs spécifiques comme les activités coopératives ou « coopération » qui intègrent le traitement de la viande, activité très exposée aux accidents, et dans les activités de stockage et conditionnement. </a:t>
            </a:r>
          </a:p>
          <a:p>
            <a:endParaRPr lang="fr-FR" sz="1000" baseline="0" dirty="0" smtClean="0"/>
          </a:p>
          <a:p>
            <a:r>
              <a:rPr lang="fr-FR" sz="1000" baseline="0" dirty="0" smtClean="0"/>
              <a:t>A contrario l’indice de fréquence des activités artisanales bien que élevé se réfère à un volume d’emploi et d’accidents très faible qui ne mérite pas d’être pris en compte. </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69151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L’analyse de la sinistralité par tranches d’âge montre un rapprochement</a:t>
            </a:r>
            <a:r>
              <a:rPr lang="fr-FR" sz="1000" baseline="0" dirty="0" smtClean="0"/>
              <a:t> de l’indice de sinistralité entre les deux sexes chez les plus jeunes jusqu’à 29 ans et une baisse nette de l’indice pour les femmes dans la tranche 30 à 39 ans (15,8 accidents pour milles salariés) alors que pour les hommes l’indice est le plus élevé dans cette tranche d’âge autour des 40 ans. (45 accidents pour mille salariés) </a:t>
            </a:r>
          </a:p>
          <a:p>
            <a:endParaRPr lang="fr-FR" sz="1000" baseline="0" dirty="0" smtClean="0"/>
          </a:p>
          <a:p>
            <a:r>
              <a:rPr lang="fr-FR" sz="1000" baseline="0" dirty="0" smtClean="0"/>
              <a:t>Il est à noter que la proportion de salariés de sexe féminin est plus importante dans les tranches d’âge de 30 à 59 ans et nous observons une progression de l’indice de sinistralité sur cette période pour les femmes contrairement aux hommes. </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69151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dirty="0" smtClean="0"/>
              <a:t>Toujours</a:t>
            </a:r>
            <a:r>
              <a:rPr lang="fr-FR" sz="1000" baseline="0" dirty="0" smtClean="0"/>
              <a:t> dans le cadre des accidents de travail, au niveau des </a:t>
            </a:r>
            <a:r>
              <a:rPr lang="fr-FR" sz="1000" dirty="0" smtClean="0"/>
              <a:t>sièges des lésions, </a:t>
            </a:r>
            <a:r>
              <a:rPr lang="fr-FR" sz="1000" baseline="0" dirty="0" smtClean="0"/>
              <a:t>les femmes affichent une proportion plus importante que pour les hommes de lésions au niveau des bras, des épaules et des poignets, soit des membres supérieurs alors que les hommes se blessent plus fréquemment au niveau des mains. La situation est comparable pour les deux sexes au niveau des membres inférieurs.  </a:t>
            </a:r>
            <a:endParaRPr lang="fr-FR" sz="10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691516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dirty="0" smtClean="0"/>
              <a:t>Le</a:t>
            </a:r>
            <a:r>
              <a:rPr lang="fr-FR" sz="1000" baseline="0" dirty="0" smtClean="0"/>
              <a:t> nombre de maladies professionnelles est plus bas pour les femmes que pour les hommes mais le volume est largement inférieur au nombre d’accidents. </a:t>
            </a:r>
          </a:p>
          <a:p>
            <a:r>
              <a:rPr lang="fr-FR" sz="1000" baseline="0" dirty="0" smtClean="0"/>
              <a:t>La tendance régionale est à la hausse. Cette indication est consolidée au niveau national en raison d’une progression des MP entre 2017 et 2019 de 12 % contre 15% en région </a:t>
            </a:r>
          </a:p>
          <a:p>
            <a:r>
              <a:rPr lang="fr-FR" sz="1000" baseline="0" dirty="0" smtClean="0"/>
              <a:t>Pour les femmes l’évolution des MP sur 3 ans est de 5 % en France et de 19 % en région. Cette progression est fortement poussée par les maladies graves. </a:t>
            </a:r>
            <a:endParaRPr lang="fr-FR" sz="10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69151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Contrairement aux accidents de travail,</a:t>
            </a:r>
            <a:r>
              <a:rPr lang="fr-FR" sz="1000" baseline="0" dirty="0" smtClean="0"/>
              <a:t> l’indice de fréquence concernant les maladies professionnelles est plus élevé pour les femmes que pour les hommes. </a:t>
            </a:r>
          </a:p>
          <a:p>
            <a:endParaRPr lang="fr-FR" sz="1000" baseline="0" dirty="0" smtClean="0"/>
          </a:p>
          <a:p>
            <a:r>
              <a:rPr lang="fr-FR" sz="1000" baseline="0" dirty="0" smtClean="0"/>
              <a:t>L’analyse de cet indice est toutefois très différente pour 3 raisons: </a:t>
            </a:r>
          </a:p>
          <a:p>
            <a:endParaRPr lang="fr-FR" sz="1000" baseline="0" dirty="0" smtClean="0"/>
          </a:p>
          <a:p>
            <a:r>
              <a:rPr lang="fr-FR" sz="1000" baseline="0" dirty="0" smtClean="0"/>
              <a:t>1- le volume de maladies est beaucoup plus faible que pour les AT (entre 1 et 2 maladies pour mille salariés) </a:t>
            </a:r>
          </a:p>
          <a:p>
            <a:r>
              <a:rPr lang="fr-FR" sz="1000" baseline="0" dirty="0" smtClean="0"/>
              <a:t>2- la différence entre sexe est modeste, 0,3 points pour 1000 salariés en 2019</a:t>
            </a:r>
          </a:p>
          <a:p>
            <a:r>
              <a:rPr lang="fr-FR" sz="1000" baseline="0" dirty="0" smtClean="0"/>
              <a:t>3- la part de Troubles Musculo Squelettiques ou « TMS » représente environ 90 % des maladies professionnelles</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69151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xmlns="" id="{E9918C01-3017-D749-B811-9FCBA8038409}"/>
              </a:ext>
            </a:extLst>
          </p:cNvPr>
          <p:cNvSpPr>
            <a:spLocks noGrp="1"/>
          </p:cNvSpPr>
          <p:nvPr>
            <p:ph type="dt" sz="half" idx="2"/>
          </p:nvPr>
        </p:nvSpPr>
        <p:spPr bwMode="gray">
          <a:xfrm>
            <a:off x="323850" y="4797633"/>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16" name="Espace réservé du texte 7">
            <a:extLst>
              <a:ext uri="{FF2B5EF4-FFF2-40B4-BE49-F238E27FC236}">
                <a16:creationId xmlns:a16="http://schemas.microsoft.com/office/drawing/2014/main" xmlns="" id="{EB9C9A62-C54B-3841-9346-5A54D3715808}"/>
              </a:ext>
            </a:extLst>
          </p:cNvPr>
          <p:cNvSpPr>
            <a:spLocks noGrp="1"/>
          </p:cNvSpPr>
          <p:nvPr>
            <p:ph type="body" sz="quarter" idx="13" hasCustomPrompt="1"/>
          </p:nvPr>
        </p:nvSpPr>
        <p:spPr bwMode="gray">
          <a:xfrm>
            <a:off x="323851" y="1248681"/>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xmlns="" id="{0AF74C14-DE22-FE4D-B865-03FBE975D57C}"/>
              </a:ext>
            </a:extLst>
          </p:cNvPr>
          <p:cNvSpPr>
            <a:spLocks noGrp="1"/>
          </p:cNvSpPr>
          <p:nvPr>
            <p:ph type="body" sz="quarter" idx="14" hasCustomPrompt="1"/>
          </p:nvPr>
        </p:nvSpPr>
        <p:spPr bwMode="gray">
          <a:xfrm>
            <a:off x="323850" y="1707655"/>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323528" y="1563639"/>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323852"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25" name="Titre 18">
            <a:extLst>
              <a:ext uri="{FF2B5EF4-FFF2-40B4-BE49-F238E27FC236}">
                <a16:creationId xmlns="" xmlns:a16="http://schemas.microsoft.com/office/drawing/2014/main" id="{8909A550-9D66-7141-BF64-73CAD209688B}"/>
              </a:ext>
            </a:extLst>
          </p:cNvPr>
          <p:cNvSpPr>
            <a:spLocks noGrp="1"/>
          </p:cNvSpPr>
          <p:nvPr>
            <p:ph type="title" hasCustomPrompt="1"/>
          </p:nvPr>
        </p:nvSpPr>
        <p:spPr>
          <a:xfrm>
            <a:off x="323852" y="682802"/>
            <a:ext cx="8424863" cy="539991"/>
          </a:xfrm>
        </p:spPr>
        <p:txBody>
          <a:bodyPr/>
          <a:lstStyle/>
          <a:p>
            <a:r>
              <a:rPr lang="fr-FR" dirty="0"/>
              <a:t>Sommaire</a:t>
            </a:r>
          </a:p>
        </p:txBody>
      </p:sp>
      <p:sp>
        <p:nvSpPr>
          <p:cNvPr id="12"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263924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323852"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11" name="Espace réservé du texte 7">
            <a:extLst>
              <a:ext uri="{FF2B5EF4-FFF2-40B4-BE49-F238E27FC236}">
                <a16:creationId xmlns="" xmlns:a16="http://schemas.microsoft.com/office/drawing/2014/main" id="{D4959A1A-C7DE-6748-A32B-7732F0ACFCF1}"/>
              </a:ext>
            </a:extLst>
          </p:cNvPr>
          <p:cNvSpPr>
            <a:spLocks noGrp="1"/>
          </p:cNvSpPr>
          <p:nvPr>
            <p:ph type="body" sz="quarter" idx="16" hasCustomPrompt="1"/>
          </p:nvPr>
        </p:nvSpPr>
        <p:spPr bwMode="gray">
          <a:xfrm>
            <a:off x="323851" y="1248680"/>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 xmlns:a16="http://schemas.microsoft.com/office/drawing/2014/main" id="{5919F96B-C5FF-5146-9075-19E07CEBB750}"/>
              </a:ext>
            </a:extLst>
          </p:cNvPr>
          <p:cNvSpPr>
            <a:spLocks noGrp="1"/>
          </p:cNvSpPr>
          <p:nvPr>
            <p:ph type="title" hasCustomPrompt="1"/>
          </p:nvPr>
        </p:nvSpPr>
        <p:spPr>
          <a:xfrm>
            <a:off x="323852" y="682802"/>
            <a:ext cx="8424863" cy="539991"/>
          </a:xfrm>
        </p:spPr>
        <p:txBody>
          <a:bodyPr/>
          <a:lstStyle/>
          <a:p>
            <a:r>
              <a:rPr lang="fr-FR" dirty="0"/>
              <a:t>Titre</a:t>
            </a:r>
          </a:p>
        </p:txBody>
      </p:sp>
      <p:sp>
        <p:nvSpPr>
          <p:cNvPr id="13" name="Espace réservé du texte 11">
            <a:extLst>
              <a:ext uri="{FF2B5EF4-FFF2-40B4-BE49-F238E27FC236}">
                <a16:creationId xmlns="" xmlns:a16="http://schemas.microsoft.com/office/drawing/2014/main" id="{AC8956DD-B832-6147-8A66-A70995085BBE}"/>
              </a:ext>
            </a:extLst>
          </p:cNvPr>
          <p:cNvSpPr>
            <a:spLocks noGrp="1"/>
          </p:cNvSpPr>
          <p:nvPr>
            <p:ph type="body" sz="quarter" idx="17" hasCustomPrompt="1"/>
          </p:nvPr>
        </p:nvSpPr>
        <p:spPr bwMode="gray">
          <a:xfrm>
            <a:off x="323530" y="1707655"/>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 xmlns:a16="http://schemas.microsoft.com/office/drawing/2014/main" id="{DF66E72C-274C-AC4E-B20B-393EBD9A7172}"/>
              </a:ext>
            </a:extLst>
          </p:cNvPr>
          <p:cNvSpPr>
            <a:spLocks noGrp="1"/>
          </p:cNvSpPr>
          <p:nvPr>
            <p:ph type="body" sz="quarter" idx="14" hasCustomPrompt="1"/>
          </p:nvPr>
        </p:nvSpPr>
        <p:spPr bwMode="gray">
          <a:xfrm>
            <a:off x="3275856"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 xmlns:a16="http://schemas.microsoft.com/office/drawing/2014/main" id="{10D42E91-F78E-1D46-9374-4446D0F57965}"/>
              </a:ext>
            </a:extLst>
          </p:cNvPr>
          <p:cNvSpPr>
            <a:spLocks noGrp="1"/>
          </p:cNvSpPr>
          <p:nvPr>
            <p:ph type="body" sz="quarter" idx="18"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6"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324995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323528"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 xmlns:a16="http://schemas.microsoft.com/office/drawing/2014/main" id="{CEFA8BB7-D3E4-254A-BB0E-3D1C8C64E198}"/>
              </a:ext>
            </a:extLst>
          </p:cNvPr>
          <p:cNvSpPr>
            <a:spLocks noGrp="1"/>
          </p:cNvSpPr>
          <p:nvPr>
            <p:ph type="dt" sz="half" idx="2"/>
          </p:nvPr>
        </p:nvSpPr>
        <p:spPr bwMode="gray">
          <a:xfrm>
            <a:off x="323852"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18" name="Espace réservé du texte 7">
            <a:extLst>
              <a:ext uri="{FF2B5EF4-FFF2-40B4-BE49-F238E27FC236}">
                <a16:creationId xmlns=""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0271A58A-1CC5-D145-89AA-12537E5CE304}"/>
              </a:ext>
            </a:extLst>
          </p:cNvPr>
          <p:cNvSpPr>
            <a:spLocks noGrp="1"/>
          </p:cNvSpPr>
          <p:nvPr>
            <p:ph type="title" hasCustomPrompt="1"/>
          </p:nvPr>
        </p:nvSpPr>
        <p:spPr>
          <a:xfrm>
            <a:off x="323852" y="682802"/>
            <a:ext cx="8424863" cy="539991"/>
          </a:xfrm>
        </p:spPr>
        <p:txBody>
          <a:bodyPr/>
          <a:lstStyle/>
          <a:p>
            <a:r>
              <a:rPr lang="fr-FR" dirty="0"/>
              <a:t>Titre</a:t>
            </a:r>
          </a:p>
        </p:txBody>
      </p:sp>
      <p:sp>
        <p:nvSpPr>
          <p:cNvPr id="8" name="Espace réservé pour une image  7">
            <a:extLst>
              <a:ext uri="{FF2B5EF4-FFF2-40B4-BE49-F238E27FC236}">
                <a16:creationId xmlns="" xmlns:a16="http://schemas.microsoft.com/office/drawing/2014/main" id="{7004A35F-FCE5-0248-9AD4-C4E7502EF166}"/>
              </a:ext>
            </a:extLst>
          </p:cNvPr>
          <p:cNvSpPr>
            <a:spLocks noGrp="1"/>
          </p:cNvSpPr>
          <p:nvPr>
            <p:ph type="pic" sz="quarter" idx="15"/>
          </p:nvPr>
        </p:nvSpPr>
        <p:spPr>
          <a:xfrm>
            <a:off x="3131840" y="1707655"/>
            <a:ext cx="5616624" cy="2880320"/>
          </a:xfrm>
        </p:spPr>
        <p:txBody>
          <a:bodyPr/>
          <a:lstStyle/>
          <a:p>
            <a:r>
              <a:rPr lang="fr-FR" dirty="0" smtClean="0"/>
              <a:t>Cliquez sur l'icône pour ajouter une image</a:t>
            </a:r>
            <a:endParaRPr lang="fr-FR" dirty="0"/>
          </a:p>
        </p:txBody>
      </p:sp>
      <p:sp>
        <p:nvSpPr>
          <p:cNvPr id="10"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14601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 xmlns:a16="http://schemas.microsoft.com/office/drawing/2014/main" id="{CEFA8BB7-D3E4-254A-BB0E-3D1C8C64E198}"/>
              </a:ext>
            </a:extLst>
          </p:cNvPr>
          <p:cNvSpPr>
            <a:spLocks noGrp="1"/>
          </p:cNvSpPr>
          <p:nvPr>
            <p:ph type="dt" sz="half" idx="2"/>
          </p:nvPr>
        </p:nvSpPr>
        <p:spPr bwMode="gray">
          <a:xfrm>
            <a:off x="323852"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18" name="Espace réservé du texte 7">
            <a:extLst>
              <a:ext uri="{FF2B5EF4-FFF2-40B4-BE49-F238E27FC236}">
                <a16:creationId xmlns=""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0271A58A-1CC5-D145-89AA-12537E5CE304}"/>
              </a:ext>
            </a:extLst>
          </p:cNvPr>
          <p:cNvSpPr>
            <a:spLocks noGrp="1"/>
          </p:cNvSpPr>
          <p:nvPr>
            <p:ph type="title" hasCustomPrompt="1"/>
          </p:nvPr>
        </p:nvSpPr>
        <p:spPr>
          <a:xfrm>
            <a:off x="323852" y="682802"/>
            <a:ext cx="8424863" cy="539991"/>
          </a:xfrm>
        </p:spPr>
        <p:txBody>
          <a:bodyPr/>
          <a:lstStyle/>
          <a:p>
            <a:r>
              <a:rPr lang="fr-FR" dirty="0"/>
              <a:t>Titre</a:t>
            </a:r>
          </a:p>
        </p:txBody>
      </p:sp>
      <p:sp>
        <p:nvSpPr>
          <p:cNvPr id="3" name="Espace réservé du graphique 2">
            <a:extLst>
              <a:ext uri="{FF2B5EF4-FFF2-40B4-BE49-F238E27FC236}">
                <a16:creationId xmlns="" xmlns:a16="http://schemas.microsoft.com/office/drawing/2014/main" id="{66D3B633-BB7B-4941-BF9B-161C5342E3AA}"/>
              </a:ext>
            </a:extLst>
          </p:cNvPr>
          <p:cNvSpPr>
            <a:spLocks noGrp="1"/>
          </p:cNvSpPr>
          <p:nvPr>
            <p:ph type="chart" sz="quarter" idx="15"/>
          </p:nvPr>
        </p:nvSpPr>
        <p:spPr>
          <a:xfrm>
            <a:off x="323528" y="1707655"/>
            <a:ext cx="5761038" cy="2879725"/>
          </a:xfrm>
        </p:spPr>
        <p:txBody>
          <a:bodyPr/>
          <a:lstStyle/>
          <a:p>
            <a:r>
              <a:rPr lang="fr-FR" dirty="0" smtClean="0"/>
              <a:t>Cliquez sur l'icône pour ajouter un graphique</a:t>
            </a:r>
            <a:endParaRPr lang="fr-FR" dirty="0"/>
          </a:p>
        </p:txBody>
      </p:sp>
      <p:sp>
        <p:nvSpPr>
          <p:cNvPr id="10"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419350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 xmlns:a16="http://schemas.microsoft.com/office/drawing/2014/main" id="{C192E6B1-2CEB-FB47-B10B-D25D43DF8D96}"/>
              </a:ext>
            </a:extLst>
          </p:cNvPr>
          <p:cNvSpPr>
            <a:spLocks noGrp="1"/>
          </p:cNvSpPr>
          <p:nvPr>
            <p:ph type="dt" sz="half" idx="2"/>
          </p:nvPr>
        </p:nvSpPr>
        <p:spPr bwMode="gray">
          <a:xfrm>
            <a:off x="323852"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14" name="Espace réservé du numéro de diapositive 5">
            <a:extLst>
              <a:ext uri="{FF2B5EF4-FFF2-40B4-BE49-F238E27FC236}">
                <a16:creationId xmlns=""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pic>
        <p:nvPicPr>
          <p:cNvPr id="9" name="Image 8">
            <a:extLst>
              <a:ext uri="{FF2B5EF4-FFF2-40B4-BE49-F238E27FC236}">
                <a16:creationId xmlns="" xmlns:a16="http://schemas.microsoft.com/office/drawing/2014/main"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84335" y="382130"/>
            <a:ext cx="2732640" cy="1316088"/>
          </a:xfrm>
          <a:prstGeom prst="rect">
            <a:avLst/>
          </a:prstGeom>
        </p:spPr>
      </p:pic>
    </p:spTree>
    <p:extLst>
      <p:ext uri="{BB962C8B-B14F-4D97-AF65-F5344CB8AC3E}">
        <p14:creationId xmlns:p14="http://schemas.microsoft.com/office/powerpoint/2010/main" val="317818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 xmlns:a16="http://schemas.microsoft.com/office/drawing/2014/main" id="{02A90153-98CB-E943-A611-AD9242F15601}"/>
              </a:ext>
            </a:extLst>
          </p:cNvPr>
          <p:cNvSpPr>
            <a:spLocks noGrp="1"/>
          </p:cNvSpPr>
          <p:nvPr>
            <p:ph type="dt" sz="half" idx="2"/>
          </p:nvPr>
        </p:nvSpPr>
        <p:spPr bwMode="gray">
          <a:xfrm>
            <a:off x="364285" y="4797632"/>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r>
              <a:rPr lang="fr-FR" cap="all" dirty="0" smtClean="0">
                <a:solidFill>
                  <a:srgbClr val="FFFFFF"/>
                </a:solidFill>
              </a:rPr>
              <a:t>CROCT du 20/01/2021</a:t>
            </a:r>
            <a:endParaRPr lang="fr-FR" cap="all" dirty="0">
              <a:solidFill>
                <a:srgbClr val="FFFFFF"/>
              </a:solidFill>
            </a:endParaRP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solidFill>
                  <a:srgbClr val="FFFFFF"/>
                </a:solidFill>
              </a:rPr>
              <a:pPr/>
              <a:t>‹N°›</a:t>
            </a:fld>
            <a:endParaRPr lang="fr-FR" dirty="0">
              <a:solidFill>
                <a:srgbClr val="FFFFFF"/>
              </a:solidFill>
            </a:endParaRPr>
          </a:p>
        </p:txBody>
      </p:sp>
      <p:sp>
        <p:nvSpPr>
          <p:cNvPr id="11"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800667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smtClean="0">
                <a:solidFill>
                  <a:srgbClr val="000000">
                    <a:alpha val="0"/>
                  </a:srgbClr>
                </a:solidFill>
              </a:rPr>
              <a:t>CROCT du 20/01/2021</a:t>
            </a:r>
            <a:endParaRPr lang="fr-FR" dirty="0">
              <a:solidFill>
                <a:srgbClr val="000000">
                  <a:alpha val="0"/>
                </a:srgbClr>
              </a:solidFill>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939" y="720225"/>
            <a:ext cx="5526103" cy="2661469"/>
          </a:xfrm>
          <a:prstGeom prst="rect">
            <a:avLst/>
          </a:prstGeom>
        </p:spPr>
      </p:pic>
    </p:spTree>
    <p:extLst>
      <p:ext uri="{BB962C8B-B14F-4D97-AF65-F5344CB8AC3E}">
        <p14:creationId xmlns:p14="http://schemas.microsoft.com/office/powerpoint/2010/main" val="196952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40"/>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4"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25" name="Titre 18">
            <a:extLst>
              <a:ext uri="{FF2B5EF4-FFF2-40B4-BE49-F238E27FC236}">
                <a16:creationId xmlns:a16="http://schemas.microsoft.com/office/drawing/2014/main" xmlns="" id="{8909A550-9D66-7141-BF64-73CAD209688B}"/>
              </a:ext>
            </a:extLst>
          </p:cNvPr>
          <p:cNvSpPr>
            <a:spLocks noGrp="1"/>
          </p:cNvSpPr>
          <p:nvPr>
            <p:ph type="title" hasCustomPrompt="1"/>
          </p:nvPr>
        </p:nvSpPr>
        <p:spPr>
          <a:xfrm>
            <a:off x="323854" y="682802"/>
            <a:ext cx="8424863" cy="539991"/>
          </a:xfrm>
        </p:spPr>
        <p:txBody>
          <a:bodyPr/>
          <a:lstStyle/>
          <a:p>
            <a:r>
              <a:rPr lang="fr-FR" dirty="0"/>
              <a:t>Sommaire</a:t>
            </a:r>
          </a:p>
        </p:txBody>
      </p:sp>
      <p:sp>
        <p:nvSpPr>
          <p:cNvPr id="12"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xmlns="" id="{15CA4CAF-6729-AB4D-9354-99C08AEAB1B8}"/>
              </a:ext>
            </a:extLst>
          </p:cNvPr>
          <p:cNvSpPr>
            <a:spLocks noGrp="1"/>
          </p:cNvSpPr>
          <p:nvPr>
            <p:ph type="dt" sz="half" idx="2"/>
          </p:nvPr>
        </p:nvSpPr>
        <p:spPr bwMode="gray">
          <a:xfrm>
            <a:off x="323854"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11" name="Espace réservé du texte 7">
            <a:extLst>
              <a:ext uri="{FF2B5EF4-FFF2-40B4-BE49-F238E27FC236}">
                <a16:creationId xmlns:a16="http://schemas.microsoft.com/office/drawing/2014/main" xmlns="" id="{D4959A1A-C7DE-6748-A32B-7732F0ACFCF1}"/>
              </a:ext>
            </a:extLst>
          </p:cNvPr>
          <p:cNvSpPr>
            <a:spLocks noGrp="1"/>
          </p:cNvSpPr>
          <p:nvPr>
            <p:ph type="body" sz="quarter" idx="16" hasCustomPrompt="1"/>
          </p:nvPr>
        </p:nvSpPr>
        <p:spPr bwMode="gray">
          <a:xfrm>
            <a:off x="323851" y="1248681"/>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xmlns="" id="{5919F96B-C5FF-5146-9075-19E07CEBB750}"/>
              </a:ext>
            </a:extLst>
          </p:cNvPr>
          <p:cNvSpPr>
            <a:spLocks noGrp="1"/>
          </p:cNvSpPr>
          <p:nvPr>
            <p:ph type="title" hasCustomPrompt="1"/>
          </p:nvPr>
        </p:nvSpPr>
        <p:spPr>
          <a:xfrm>
            <a:off x="323854" y="682802"/>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xmlns="" id="{AC8956DD-B832-6147-8A66-A70995085BBE}"/>
              </a:ext>
            </a:extLst>
          </p:cNvPr>
          <p:cNvSpPr>
            <a:spLocks noGrp="1"/>
          </p:cNvSpPr>
          <p:nvPr>
            <p:ph type="body" sz="quarter" idx="17" hasCustomPrompt="1"/>
          </p:nvPr>
        </p:nvSpPr>
        <p:spPr bwMode="gray">
          <a:xfrm>
            <a:off x="323532" y="1707655"/>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xmlns="" id="{DF66E72C-274C-AC4E-B20B-393EBD9A7172}"/>
              </a:ext>
            </a:extLst>
          </p:cNvPr>
          <p:cNvSpPr>
            <a:spLocks noGrp="1"/>
          </p:cNvSpPr>
          <p:nvPr>
            <p:ph type="body" sz="quarter" idx="14" hasCustomPrompt="1"/>
          </p:nvPr>
        </p:nvSpPr>
        <p:spPr bwMode="gray">
          <a:xfrm>
            <a:off x="3275856"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xmlns="" id="{10D42E91-F78E-1D46-9374-4446D0F57965}"/>
              </a:ext>
            </a:extLst>
          </p:cNvPr>
          <p:cNvSpPr>
            <a:spLocks noGrp="1"/>
          </p:cNvSpPr>
          <p:nvPr>
            <p:ph type="body" sz="quarter" idx="18"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6"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4"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81"/>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4" y="682802"/>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xmlns="" id="{7004A35F-FCE5-0248-9AD4-C4E7502EF166}"/>
              </a:ext>
            </a:extLst>
          </p:cNvPr>
          <p:cNvSpPr>
            <a:spLocks noGrp="1"/>
          </p:cNvSpPr>
          <p:nvPr>
            <p:ph type="pic" sz="quarter" idx="15"/>
          </p:nvPr>
        </p:nvSpPr>
        <p:spPr>
          <a:xfrm>
            <a:off x="3131840" y="1707655"/>
            <a:ext cx="5616624" cy="2880320"/>
          </a:xfrm>
        </p:spPr>
        <p:txBody>
          <a:bodyPr/>
          <a:lstStyle/>
          <a:p>
            <a:r>
              <a:rPr lang="fr-FR" dirty="0" smtClean="0"/>
              <a:t>Cliquez sur l'icône pour ajouter une image</a:t>
            </a:r>
            <a:endParaRPr lang="fr-FR" dirty="0"/>
          </a:p>
        </p:txBody>
      </p:sp>
      <p:sp>
        <p:nvSpPr>
          <p:cNvPr id="10"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xmlns="" id="{CEFA8BB7-D3E4-254A-BB0E-3D1C8C64E198}"/>
              </a:ext>
            </a:extLst>
          </p:cNvPr>
          <p:cNvSpPr>
            <a:spLocks noGrp="1"/>
          </p:cNvSpPr>
          <p:nvPr>
            <p:ph type="dt" sz="half" idx="2"/>
          </p:nvPr>
        </p:nvSpPr>
        <p:spPr bwMode="gray">
          <a:xfrm>
            <a:off x="323854"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18" name="Espace réservé du texte 7">
            <a:extLst>
              <a:ext uri="{FF2B5EF4-FFF2-40B4-BE49-F238E27FC236}">
                <a16:creationId xmlns:a16="http://schemas.microsoft.com/office/drawing/2014/main" xmlns="" id="{35840C24-F178-C44C-B5A1-3EB8F3EF4B92}"/>
              </a:ext>
            </a:extLst>
          </p:cNvPr>
          <p:cNvSpPr>
            <a:spLocks noGrp="1"/>
          </p:cNvSpPr>
          <p:nvPr>
            <p:ph type="body" sz="quarter" idx="13" hasCustomPrompt="1"/>
          </p:nvPr>
        </p:nvSpPr>
        <p:spPr bwMode="gray">
          <a:xfrm>
            <a:off x="323851" y="1248681"/>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xmlns="" id="{0271A58A-1CC5-D145-89AA-12537E5CE304}"/>
              </a:ext>
            </a:extLst>
          </p:cNvPr>
          <p:cNvSpPr>
            <a:spLocks noGrp="1"/>
          </p:cNvSpPr>
          <p:nvPr>
            <p:ph type="title" hasCustomPrompt="1"/>
          </p:nvPr>
        </p:nvSpPr>
        <p:spPr>
          <a:xfrm>
            <a:off x="323854" y="682802"/>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xmlns="" id="{66D3B633-BB7B-4941-BF9B-161C5342E3AA}"/>
              </a:ext>
            </a:extLst>
          </p:cNvPr>
          <p:cNvSpPr>
            <a:spLocks noGrp="1"/>
          </p:cNvSpPr>
          <p:nvPr>
            <p:ph type="chart" sz="quarter" idx="15"/>
          </p:nvPr>
        </p:nvSpPr>
        <p:spPr>
          <a:xfrm>
            <a:off x="323528" y="1707656"/>
            <a:ext cx="5761038" cy="2879725"/>
          </a:xfrm>
        </p:spPr>
        <p:txBody>
          <a:bodyPr/>
          <a:lstStyle/>
          <a:p>
            <a:r>
              <a:rPr lang="fr-FR" dirty="0" smtClean="0"/>
              <a:t>Cliquez sur l'icône pour ajouter un graphique</a:t>
            </a:r>
            <a:endParaRPr lang="fr-FR" dirty="0"/>
          </a:p>
        </p:txBody>
      </p:sp>
      <p:sp>
        <p:nvSpPr>
          <p:cNvPr id="10"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xmlns="" id="{C192E6B1-2CEB-FB47-B10B-D25D43DF8D96}"/>
              </a:ext>
            </a:extLst>
          </p:cNvPr>
          <p:cNvSpPr>
            <a:spLocks noGrp="1"/>
          </p:cNvSpPr>
          <p:nvPr>
            <p:ph type="dt" sz="half" idx="2"/>
          </p:nvPr>
        </p:nvSpPr>
        <p:spPr bwMode="gray">
          <a:xfrm>
            <a:off x="323854"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t>CROCT du 20/01/2021</a:t>
            </a:r>
            <a:endParaRPr lang="fr-FR" cap="all" dirty="0"/>
          </a:p>
        </p:txBody>
      </p:sp>
      <p:sp>
        <p:nvSpPr>
          <p:cNvPr id="14" name="Espace réservé du numéro de diapositive 5">
            <a:extLst>
              <a:ext uri="{FF2B5EF4-FFF2-40B4-BE49-F238E27FC236}">
                <a16:creationId xmlns:a16="http://schemas.microsoft.com/office/drawing/2014/main" xmlns=""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xmlns=""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84335" y="382130"/>
            <a:ext cx="2732640" cy="1316088"/>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xmlns="" id="{02A90153-98CB-E943-A611-AD9242F15601}"/>
              </a:ext>
            </a:extLst>
          </p:cNvPr>
          <p:cNvSpPr>
            <a:spLocks noGrp="1"/>
          </p:cNvSpPr>
          <p:nvPr>
            <p:ph type="dt" sz="half" idx="2"/>
          </p:nvPr>
        </p:nvSpPr>
        <p:spPr bwMode="gray">
          <a:xfrm>
            <a:off x="364285" y="4797633"/>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r>
              <a:rPr lang="fr-FR" cap="all" dirty="0" smtClean="0"/>
              <a:t>CROCT du 20/01/2021</a:t>
            </a:r>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xmlns=""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smtClean="0"/>
              <a:t>CROCT du 20/01/2021</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941" y="720226"/>
            <a:ext cx="5526103" cy="2661469"/>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9" name="Espace réservé de la date 3">
            <a:extLst>
              <a:ext uri="{FF2B5EF4-FFF2-40B4-BE49-F238E27FC236}">
                <a16:creationId xmlns="" xmlns:a16="http://schemas.microsoft.com/office/drawing/2014/main" id="{E9918C01-3017-D749-B811-9FCBA8038409}"/>
              </a:ext>
            </a:extLst>
          </p:cNvPr>
          <p:cNvSpPr>
            <a:spLocks noGrp="1"/>
          </p:cNvSpPr>
          <p:nvPr>
            <p:ph type="dt" sz="half" idx="2"/>
          </p:nvPr>
        </p:nvSpPr>
        <p:spPr bwMode="gray">
          <a:xfrm>
            <a:off x="323850" y="4797632"/>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sp>
        <p:nvSpPr>
          <p:cNvPr id="16" name="Espace réservé du texte 7">
            <a:extLst>
              <a:ext uri="{FF2B5EF4-FFF2-40B4-BE49-F238E27FC236}">
                <a16:creationId xmlns="" xmlns:a16="http://schemas.microsoft.com/office/drawing/2014/main" id="{EB9C9A62-C54B-3841-9346-5A54D3715808}"/>
              </a:ext>
            </a:extLst>
          </p:cNvPr>
          <p:cNvSpPr>
            <a:spLocks noGrp="1"/>
          </p:cNvSpPr>
          <p:nvPr>
            <p:ph type="body" sz="quarter" idx="13" hasCustomPrompt="1"/>
          </p:nvPr>
        </p:nvSpPr>
        <p:spPr bwMode="gray">
          <a:xfrm>
            <a:off x="323851" y="1248680"/>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 xmlns:a16="http://schemas.microsoft.com/office/drawing/2014/main" id="{0AF74C14-DE22-FE4D-B865-03FBE975D57C}"/>
              </a:ext>
            </a:extLst>
          </p:cNvPr>
          <p:cNvSpPr>
            <a:spLocks noGrp="1"/>
          </p:cNvSpPr>
          <p:nvPr>
            <p:ph type="body" sz="quarter" idx="14" hasCustomPrompt="1"/>
          </p:nvPr>
        </p:nvSpPr>
        <p:spPr bwMode="gray">
          <a:xfrm>
            <a:off x="323850" y="1707655"/>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Tree>
    <p:extLst>
      <p:ext uri="{BB962C8B-B14F-4D97-AF65-F5344CB8AC3E}">
        <p14:creationId xmlns:p14="http://schemas.microsoft.com/office/powerpoint/2010/main" val="211727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4" y="1707656"/>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6"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323854" y="682802"/>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315703" y="4783502"/>
            <a:ext cx="2057400" cy="274637"/>
          </a:xfrm>
          <a:prstGeom prst="rect">
            <a:avLst/>
          </a:prstGeom>
        </p:spPr>
        <p:txBody>
          <a:bodyPr vert="horz" lIns="91440" tIns="45720" rIns="91440" bIns="45720" rtlCol="0" anchor="ctr"/>
          <a:lstStyle>
            <a:lvl1pPr algn="l">
              <a:defRPr sz="750" b="1">
                <a:solidFill>
                  <a:schemeClr val="tx1"/>
                </a:solidFill>
              </a:defRPr>
            </a:lvl1pPr>
          </a:lstStyle>
          <a:p>
            <a:r>
              <a:rPr lang="fr-FR" cap="all" dirty="0" smtClean="0"/>
              <a:t>CROCT du 20/01/2021</a:t>
            </a:r>
            <a:endParaRPr lang="fr-FR" cap="all" dirty="0"/>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xmlns="" id="{433B51AF-3A50-3342-8D79-F2F92F5991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gray">
          <a:xfrm>
            <a:off x="404588" y="167377"/>
            <a:ext cx="428599" cy="443828"/>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2" y="1707655"/>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4"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smtClean="0">
              <a:solidFill>
                <a:srgbClr val="000000"/>
              </a:solidFill>
            </a:endParaRP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 xmlns:a16="http://schemas.microsoft.com/office/drawing/2014/main" id="{59FB2B3E-557E-DB42-9DB7-D6A72FD3ABE4}"/>
              </a:ext>
            </a:extLst>
          </p:cNvPr>
          <p:cNvSpPr>
            <a:spLocks noGrp="1"/>
          </p:cNvSpPr>
          <p:nvPr>
            <p:ph type="title"/>
          </p:nvPr>
        </p:nvSpPr>
        <p:spPr>
          <a:xfrm>
            <a:off x="323852" y="682802"/>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 xmlns:a16="http://schemas.microsoft.com/office/drawing/2014/main" id="{F8170561-5F7A-B046-81BE-E60E60355D4F}"/>
              </a:ext>
            </a:extLst>
          </p:cNvPr>
          <p:cNvSpPr>
            <a:spLocks noGrp="1"/>
          </p:cNvSpPr>
          <p:nvPr>
            <p:ph type="dt" sz="half" idx="2"/>
          </p:nvPr>
        </p:nvSpPr>
        <p:spPr>
          <a:xfrm>
            <a:off x="315703" y="4783501"/>
            <a:ext cx="2057400" cy="274637"/>
          </a:xfrm>
          <a:prstGeom prst="rect">
            <a:avLst/>
          </a:prstGeom>
        </p:spPr>
        <p:txBody>
          <a:bodyPr vert="horz" lIns="91440" tIns="45720" rIns="91440" bIns="45720" rtlCol="0" anchor="ctr"/>
          <a:lstStyle>
            <a:lvl1pPr algn="l">
              <a:defRPr sz="750" b="1">
                <a:solidFill>
                  <a:schemeClr val="tx1"/>
                </a:solidFill>
              </a:defRPr>
            </a:lvl1pPr>
          </a:lstStyle>
          <a:p>
            <a:r>
              <a:rPr lang="fr-FR" cap="all" dirty="0" smtClean="0">
                <a:solidFill>
                  <a:srgbClr val="000000"/>
                </a:solidFill>
              </a:rPr>
              <a:t>CROCT du 20/01/2021</a:t>
            </a:r>
            <a:endParaRPr lang="fr-FR" cap="all" dirty="0">
              <a:solidFill>
                <a:srgbClr val="000000"/>
              </a:solidFill>
            </a:endParaRPr>
          </a:p>
        </p:txBody>
      </p:sp>
      <p:cxnSp>
        <p:nvCxnSpPr>
          <p:cNvPr id="9" name="Connecteur droit 8">
            <a:extLst>
              <a:ext uri="{FF2B5EF4-FFF2-40B4-BE49-F238E27FC236}">
                <a16:creationId xmlns=""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 xmlns:a16="http://schemas.microsoft.com/office/drawing/2014/main" id="{433B51AF-3A50-3342-8D79-F2F92F5991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gray">
          <a:xfrm>
            <a:off x="404586" y="167377"/>
            <a:ext cx="428599" cy="443828"/>
          </a:xfrm>
          <a:prstGeom prst="rect">
            <a:avLst/>
          </a:prstGeom>
        </p:spPr>
      </p:pic>
    </p:spTree>
    <p:extLst>
      <p:ext uri="{BB962C8B-B14F-4D97-AF65-F5344CB8AC3E}">
        <p14:creationId xmlns:p14="http://schemas.microsoft.com/office/powerpoint/2010/main" val="233720037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Lst>
  <p:hf hdr="0" ft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6.png"/><Relationship Id="rId5" Type="http://schemas.openxmlformats.org/officeDocument/2006/relationships/chart" Target="../charts/chart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a:t>
            </a:fld>
            <a:endParaRPr lang="fr-FR" dirty="0"/>
          </a:p>
        </p:txBody>
      </p:sp>
      <p:sp>
        <p:nvSpPr>
          <p:cNvPr id="5" name="Titre 4"/>
          <p:cNvSpPr>
            <a:spLocks noGrp="1"/>
          </p:cNvSpPr>
          <p:nvPr>
            <p:ph type="title"/>
          </p:nvPr>
        </p:nvSpPr>
        <p:spPr>
          <a:xfrm>
            <a:off x="899592" y="483518"/>
            <a:ext cx="7849125" cy="648072"/>
          </a:xfrm>
        </p:spPr>
        <p:txBody>
          <a:bodyPr>
            <a:normAutofit fontScale="90000"/>
          </a:bodyPr>
          <a:lstStyle/>
          <a:p>
            <a:pPr algn="ctr"/>
            <a:r>
              <a:rPr lang="fr-FR" sz="2800" dirty="0" smtClean="0"/>
              <a:t>Les femmes dans l’agriculture</a:t>
            </a:r>
            <a:br>
              <a:rPr lang="fr-FR" sz="2800" dirty="0" smtClean="0"/>
            </a:br>
            <a:r>
              <a:rPr lang="fr-FR" sz="2800" dirty="0" smtClean="0"/>
              <a:t> </a:t>
            </a:r>
            <a:r>
              <a:rPr lang="fr-FR" sz="2800" dirty="0"/>
              <a:t>en Centre-Val de Loire </a:t>
            </a:r>
            <a:br>
              <a:rPr lang="fr-FR" sz="2800" dirty="0"/>
            </a:br>
            <a:endParaRPr lang="fr-FR" dirty="0" smtClean="0"/>
          </a:p>
        </p:txBody>
      </p:sp>
      <p:sp>
        <p:nvSpPr>
          <p:cNvPr id="8" name="Espace réservé du texte 5"/>
          <p:cNvSpPr>
            <a:spLocks noGrp="1"/>
          </p:cNvSpPr>
          <p:nvPr>
            <p:ph type="body" sz="quarter" idx="14"/>
          </p:nvPr>
        </p:nvSpPr>
        <p:spPr>
          <a:xfrm>
            <a:off x="395536" y="987574"/>
            <a:ext cx="8424334" cy="3672408"/>
          </a:xfrm>
        </p:spPr>
        <p:txBody>
          <a:bodyPr/>
          <a:lstStyle/>
          <a:p>
            <a:endParaRPr lang="fr-FR" sz="800" dirty="0" smtClean="0">
              <a:solidFill>
                <a:schemeClr val="accent5">
                  <a:lumMod val="60000"/>
                  <a:lumOff val="40000"/>
                </a:schemeClr>
              </a:solidFill>
            </a:endParaRPr>
          </a:p>
          <a:p>
            <a:pPr algn="ctr"/>
            <a:r>
              <a:rPr lang="fr-FR" sz="2000" b="1" dirty="0" smtClean="0">
                <a:solidFill>
                  <a:schemeClr val="accent5">
                    <a:lumMod val="60000"/>
                    <a:lumOff val="40000"/>
                  </a:schemeClr>
                </a:solidFill>
              </a:rPr>
              <a:t> </a:t>
            </a:r>
            <a:r>
              <a:rPr lang="fr-FR" sz="2000" b="1" dirty="0" smtClean="0"/>
              <a:t>61 172</a:t>
            </a:r>
            <a:r>
              <a:rPr lang="fr-FR" sz="2000" b="1" dirty="0"/>
              <a:t> salariés </a:t>
            </a:r>
            <a:r>
              <a:rPr lang="fr-FR" sz="2000" b="1" dirty="0" smtClean="0"/>
              <a:t>en 2019 soit environ 40 % des actifs agricoles </a:t>
            </a:r>
          </a:p>
          <a:p>
            <a:pPr algn="ctr"/>
            <a:r>
              <a:rPr lang="fr-FR" sz="2000" b="1" dirty="0" smtClean="0"/>
              <a:t>…et une progression de 10 % en 3 ans</a:t>
            </a:r>
          </a:p>
          <a:p>
            <a:pPr algn="ctr"/>
            <a:endParaRPr lang="fr-FR" sz="2000" b="1" dirty="0" smtClean="0">
              <a:solidFill>
                <a:schemeClr val="bg2">
                  <a:lumMod val="75000"/>
                </a:schemeClr>
              </a:solidFill>
            </a:endParaRPr>
          </a:p>
          <a:p>
            <a:pPr algn="ctr"/>
            <a:r>
              <a:rPr lang="fr-FR" sz="2000" b="1" dirty="0" smtClean="0">
                <a:solidFill>
                  <a:schemeClr val="bg2">
                    <a:lumMod val="75000"/>
                  </a:schemeClr>
                </a:solidFill>
              </a:rPr>
              <a:t>24 880 femmes salariées en région soit 4 salariés sur 10 en 2019 </a:t>
            </a:r>
          </a:p>
          <a:p>
            <a:pPr algn="ctr"/>
            <a:r>
              <a:rPr lang="fr-FR" sz="2000" b="1" dirty="0" smtClean="0">
                <a:solidFill>
                  <a:schemeClr val="bg2">
                    <a:lumMod val="75000"/>
                  </a:schemeClr>
                </a:solidFill>
              </a:rPr>
              <a:t>….et une progression de 14 % en 3 ans </a:t>
            </a:r>
          </a:p>
          <a:p>
            <a:pPr algn="ctr"/>
            <a:endParaRPr lang="fr-FR" sz="1800" b="1" dirty="0">
              <a:solidFill>
                <a:schemeClr val="bg2">
                  <a:lumMod val="75000"/>
                </a:schemeClr>
              </a:solidFill>
            </a:endParaRPr>
          </a:p>
          <a:p>
            <a:pPr algn="ctr"/>
            <a:r>
              <a:rPr lang="fr-FR" sz="1800" b="1" dirty="0" smtClean="0"/>
              <a:t>les </a:t>
            </a:r>
            <a:r>
              <a:rPr lang="fr-FR" sz="1800" b="1" dirty="0"/>
              <a:t>femmes sont minoritaires dans tous les secteurs d’activi­tés </a:t>
            </a:r>
            <a:r>
              <a:rPr lang="fr-FR" sz="1800" b="1" dirty="0" smtClean="0"/>
              <a:t>agricoles </a:t>
            </a:r>
          </a:p>
          <a:p>
            <a:pPr algn="ctr"/>
            <a:r>
              <a:rPr lang="fr-FR" sz="1800" b="1" dirty="0" smtClean="0"/>
              <a:t>sauf </a:t>
            </a:r>
            <a:r>
              <a:rPr lang="fr-FR" sz="1800" b="1" dirty="0"/>
              <a:t>dans </a:t>
            </a:r>
            <a:r>
              <a:rPr lang="fr-FR" sz="1800" b="1" dirty="0" smtClean="0"/>
              <a:t>celui, tertiaire, des </a:t>
            </a:r>
            <a:r>
              <a:rPr lang="fr-FR" sz="1800" b="1" dirty="0"/>
              <a:t>organismes </a:t>
            </a:r>
            <a:r>
              <a:rPr lang="fr-FR" sz="1800" b="1" dirty="0" smtClean="0"/>
              <a:t>professionnels (67%) qui concentre 1/3 des femmes salariées en région</a:t>
            </a:r>
          </a:p>
          <a:p>
            <a:pPr algn="ctr"/>
            <a:endParaRPr lang="fr-FR" sz="1600" b="1" dirty="0" smtClean="0">
              <a:solidFill>
                <a:schemeClr val="bg2">
                  <a:lumMod val="75000"/>
                </a:schemeClr>
              </a:solidFill>
            </a:endParaRPr>
          </a:p>
          <a:p>
            <a:endParaRPr lang="fr-FR" dirty="0"/>
          </a:p>
        </p:txBody>
      </p:sp>
      <p:sp>
        <p:nvSpPr>
          <p:cNvPr id="6" name="ZoneTexte 5"/>
          <p:cNvSpPr txBox="1"/>
          <p:nvPr/>
        </p:nvSpPr>
        <p:spPr>
          <a:xfrm>
            <a:off x="611560" y="4515966"/>
            <a:ext cx="1368152" cy="230832"/>
          </a:xfrm>
          <a:prstGeom prst="rect">
            <a:avLst/>
          </a:prstGeom>
          <a:noFill/>
        </p:spPr>
        <p:txBody>
          <a:bodyPr wrap="square" rtlCol="0">
            <a:spAutoFit/>
          </a:bodyPr>
          <a:lstStyle/>
          <a:p>
            <a:r>
              <a:rPr lang="fr-FR" sz="900" i="1" dirty="0" smtClean="0"/>
              <a:t>Source CC MSA</a:t>
            </a:r>
            <a:endParaRPr lang="fr-FR" sz="900" i="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2713997401"/>
      </p:ext>
    </p:extLst>
  </p:cSld>
  <p:clrMapOvr>
    <a:masterClrMapping/>
  </p:clrMapOvr>
  <mc:AlternateContent xmlns:mc="http://schemas.openxmlformats.org/markup-compatibility/2006" xmlns:p14="http://schemas.microsoft.com/office/powerpoint/2010/main">
    <mc:Choice Requires="p14">
      <p:transition spd="slow" p14:dur="2000" advTm="117165"/>
    </mc:Choice>
    <mc:Fallback xmlns="">
      <p:transition spd="slow" advTm="117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Titre 4"/>
          <p:cNvSpPr txBox="1">
            <a:spLocks/>
          </p:cNvSpPr>
          <p:nvPr/>
        </p:nvSpPr>
        <p:spPr>
          <a:xfrm>
            <a:off x="899592" y="483518"/>
            <a:ext cx="7849125" cy="648072"/>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ctr"/>
            <a:r>
              <a:rPr lang="fr-FR" sz="2400" dirty="0" smtClean="0"/>
              <a:t>Les femmes en agriculture en Centre-Val de Loire</a:t>
            </a:r>
            <a:br>
              <a:rPr lang="fr-FR" sz="2400" dirty="0" smtClean="0"/>
            </a:br>
            <a:r>
              <a:rPr lang="fr-FR" sz="2400" dirty="0" smtClean="0"/>
              <a:t>Maladies Professionnelles</a:t>
            </a:r>
          </a:p>
        </p:txBody>
      </p:sp>
      <p:sp>
        <p:nvSpPr>
          <p:cNvPr id="3" name="ZoneTexte 2"/>
          <p:cNvSpPr txBox="1"/>
          <p:nvPr/>
        </p:nvSpPr>
        <p:spPr>
          <a:xfrm>
            <a:off x="5076056" y="1275604"/>
            <a:ext cx="3816424" cy="3046988"/>
          </a:xfrm>
          <a:prstGeom prst="rect">
            <a:avLst/>
          </a:prstGeom>
          <a:noFill/>
        </p:spPr>
        <p:txBody>
          <a:bodyPr wrap="square" rtlCol="0">
            <a:spAutoFit/>
          </a:bodyPr>
          <a:lstStyle/>
          <a:p>
            <a:pPr algn="ctr">
              <a:lnSpc>
                <a:spcPct val="150000"/>
              </a:lnSpc>
            </a:pPr>
            <a:r>
              <a:rPr lang="fr-FR" sz="1600" b="1" dirty="0" smtClean="0">
                <a:solidFill>
                  <a:schemeClr val="bg2">
                    <a:lumMod val="75000"/>
                  </a:schemeClr>
                </a:solidFill>
              </a:rPr>
              <a:t>Les </a:t>
            </a:r>
            <a:r>
              <a:rPr lang="fr-FR" sz="1600" b="1" dirty="0">
                <a:solidFill>
                  <a:schemeClr val="bg2">
                    <a:lumMod val="75000"/>
                  </a:schemeClr>
                </a:solidFill>
              </a:rPr>
              <a:t>10 activités </a:t>
            </a:r>
            <a:r>
              <a:rPr lang="fr-FR" sz="1600" b="1" u="sng" dirty="0">
                <a:solidFill>
                  <a:schemeClr val="bg2">
                    <a:lumMod val="75000"/>
                  </a:schemeClr>
                </a:solidFill>
              </a:rPr>
              <a:t>les plus pathogènes </a:t>
            </a:r>
            <a:r>
              <a:rPr lang="fr-FR" sz="1600" b="1" dirty="0">
                <a:solidFill>
                  <a:schemeClr val="bg2">
                    <a:lumMod val="75000"/>
                  </a:schemeClr>
                </a:solidFill>
              </a:rPr>
              <a:t>chez les femmes représentent 8 % de l’ensemble des salariées et 44 % de l’ensemble des MP féminines </a:t>
            </a:r>
          </a:p>
          <a:p>
            <a:pPr algn="ctr">
              <a:lnSpc>
                <a:spcPct val="150000"/>
              </a:lnSpc>
            </a:pPr>
            <a:endParaRPr lang="fr-FR" sz="1600" b="1" dirty="0" smtClean="0">
              <a:solidFill>
                <a:schemeClr val="bg2">
                  <a:lumMod val="75000"/>
                </a:schemeClr>
              </a:solidFill>
            </a:endParaRPr>
          </a:p>
          <a:p>
            <a:pPr algn="ctr">
              <a:lnSpc>
                <a:spcPct val="150000"/>
              </a:lnSpc>
            </a:pPr>
            <a:r>
              <a:rPr lang="fr-FR" sz="1600" b="1" dirty="0" smtClean="0"/>
              <a:t>Parmi ces </a:t>
            </a:r>
            <a:r>
              <a:rPr lang="fr-FR" sz="1600" b="1" dirty="0"/>
              <a:t>10 activités les plus pathogènes, plus de la moitié (6) sont communes aux deux </a:t>
            </a:r>
            <a:r>
              <a:rPr lang="fr-FR" sz="1600" b="1" dirty="0" smtClean="0"/>
              <a:t>sexe</a:t>
            </a:r>
            <a:endParaRPr lang="fr-FR" sz="1600" b="1" dirty="0"/>
          </a:p>
        </p:txBody>
      </p:sp>
      <p:sp>
        <p:nvSpPr>
          <p:cNvPr id="4" name="Flèche vers le bas 3"/>
          <p:cNvSpPr/>
          <p:nvPr/>
        </p:nvSpPr>
        <p:spPr>
          <a:xfrm>
            <a:off x="6804248" y="2895370"/>
            <a:ext cx="360040" cy="312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3965976353"/>
              </p:ext>
            </p:extLst>
          </p:nvPr>
        </p:nvGraphicFramePr>
        <p:xfrm>
          <a:off x="245240" y="1386807"/>
          <a:ext cx="4824536" cy="3017126"/>
        </p:xfrm>
        <a:graphic>
          <a:graphicData uri="http://schemas.openxmlformats.org/drawingml/2006/table">
            <a:tbl>
              <a:tblPr firstRow="1" firstCol="1" bandRow="1"/>
              <a:tblGrid>
                <a:gridCol w="4824536"/>
              </a:tblGrid>
              <a:tr h="360038">
                <a:tc>
                  <a:txBody>
                    <a:bodyPr/>
                    <a:lstStyle/>
                    <a:p>
                      <a:pPr>
                        <a:lnSpc>
                          <a:spcPct val="115000"/>
                        </a:lnSpc>
                        <a:spcAft>
                          <a:spcPts val="0"/>
                        </a:spcAft>
                      </a:pPr>
                      <a:r>
                        <a:rPr lang="fr-FR" sz="1000" b="1" dirty="0" smtClean="0">
                          <a:solidFill>
                            <a:srgbClr val="953735"/>
                          </a:solidFill>
                          <a:effectLst/>
                          <a:latin typeface="Tahoma"/>
                          <a:ea typeface="Times New Roman"/>
                          <a:cs typeface="Times New Roman"/>
                        </a:rPr>
                        <a:t>1.</a:t>
                      </a:r>
                      <a:r>
                        <a:rPr lang="fr-FR" sz="1000" b="1" baseline="0" dirty="0" smtClean="0">
                          <a:solidFill>
                            <a:srgbClr val="953735"/>
                          </a:solidFill>
                          <a:effectLst/>
                          <a:latin typeface="Tahoma"/>
                          <a:ea typeface="Times New Roman"/>
                          <a:cs typeface="Times New Roman"/>
                        </a:rPr>
                        <a:t> </a:t>
                      </a:r>
                      <a:r>
                        <a:rPr lang="fr-FR" sz="1000" b="1" dirty="0" smtClean="0">
                          <a:solidFill>
                            <a:srgbClr val="953735"/>
                          </a:solidFill>
                          <a:effectLst/>
                          <a:latin typeface="Tahoma"/>
                          <a:ea typeface="Times New Roman"/>
                          <a:cs typeface="Times New Roman"/>
                        </a:rPr>
                        <a:t>Produits </a:t>
                      </a:r>
                      <a:r>
                        <a:rPr lang="fr-FR" sz="1000" b="1" dirty="0">
                          <a:solidFill>
                            <a:srgbClr val="953735"/>
                          </a:solidFill>
                          <a:effectLst/>
                          <a:latin typeface="Tahoma"/>
                          <a:ea typeface="Times New Roman"/>
                          <a:cs typeface="Times New Roman"/>
                        </a:rPr>
                        <a:t>laitiers </a:t>
                      </a:r>
                      <a:r>
                        <a:rPr lang="fr-FR" sz="1000" b="1" dirty="0">
                          <a:effectLst/>
                          <a:latin typeface="Tahoma"/>
                          <a:ea typeface="Times New Roman"/>
                          <a:cs typeface="Times New Roman"/>
                        </a:rPr>
                        <a:t>(commune aux deux sexes) </a:t>
                      </a:r>
                      <a:endParaRPr lang="fr-FR" sz="1000" b="1" dirty="0">
                        <a:effectLst/>
                        <a:latin typeface="Calibri"/>
                        <a:ea typeface="Calibri"/>
                        <a:cs typeface="Times New Roman"/>
                      </a:endParaRPr>
                    </a:p>
                  </a:txBody>
                  <a:tcPr marL="44450" marR="44450" marT="0" marB="0" anchor="b">
                    <a:lnL w="12700" cap="flat" cmpd="sng" algn="ctr">
                      <a:solidFill>
                        <a:srgbClr val="A2C4E0"/>
                      </a:solidFill>
                      <a:prstDash val="solid"/>
                      <a:round/>
                      <a:headEnd type="none" w="med" len="med"/>
                      <a:tailEnd type="none" w="med" len="med"/>
                    </a:lnL>
                    <a:lnR>
                      <a:noFill/>
                    </a:lnR>
                    <a:lnT w="12700" cap="flat" cmpd="sng" algn="ctr">
                      <a:solidFill>
                        <a:srgbClr val="A2C4E0"/>
                      </a:solidFill>
                      <a:prstDash val="solid"/>
                      <a:round/>
                      <a:headEnd type="none" w="med" len="med"/>
                      <a:tailEnd type="none" w="med" len="med"/>
                    </a:lnT>
                    <a:lnB w="12700" cap="flat" cmpd="sng" algn="ctr">
                      <a:solidFill>
                        <a:srgbClr val="A2C4E0"/>
                      </a:solidFill>
                      <a:prstDash val="solid"/>
                      <a:round/>
                      <a:headEnd type="none" w="med" len="med"/>
                      <a:tailEnd type="none" w="med" len="med"/>
                    </a:lnB>
                    <a:solidFill>
                      <a:srgbClr val="C1D6EA"/>
                    </a:solidFill>
                  </a:tcPr>
                </a:tc>
              </a:tr>
              <a:tr h="295232">
                <a:tc>
                  <a:txBody>
                    <a:bodyPr/>
                    <a:lstStyle/>
                    <a:p>
                      <a:pPr>
                        <a:lnSpc>
                          <a:spcPct val="115000"/>
                        </a:lnSpc>
                        <a:spcAft>
                          <a:spcPts val="0"/>
                        </a:spcAft>
                      </a:pPr>
                      <a:r>
                        <a:rPr lang="fr-FR" sz="1000" b="1" dirty="0" smtClean="0">
                          <a:solidFill>
                            <a:srgbClr val="953735"/>
                          </a:solidFill>
                          <a:effectLst/>
                          <a:latin typeface="Tahoma"/>
                          <a:ea typeface="Times New Roman"/>
                          <a:cs typeface="Times New Roman"/>
                        </a:rPr>
                        <a:t>2. Entreprises </a:t>
                      </a:r>
                      <a:r>
                        <a:rPr lang="fr-FR" sz="1000" b="1" dirty="0">
                          <a:solidFill>
                            <a:srgbClr val="953735"/>
                          </a:solidFill>
                          <a:effectLst/>
                          <a:latin typeface="Tahoma"/>
                          <a:ea typeface="Times New Roman"/>
                          <a:cs typeface="Times New Roman"/>
                        </a:rPr>
                        <a:t>de jardins, pays., reboisement </a:t>
                      </a:r>
                      <a:r>
                        <a:rPr lang="fr-FR" sz="1000" b="1" dirty="0">
                          <a:effectLst/>
                          <a:latin typeface="Tahoma"/>
                          <a:ea typeface="Times New Roman"/>
                          <a:cs typeface="Times New Roman"/>
                        </a:rPr>
                        <a:t>(commune aux deux sexes)</a:t>
                      </a:r>
                      <a:r>
                        <a:rPr lang="fr-FR" sz="1000" b="1" dirty="0">
                          <a:solidFill>
                            <a:srgbClr val="953735"/>
                          </a:solidFill>
                          <a:effectLst/>
                          <a:latin typeface="Tahoma"/>
                          <a:ea typeface="Times New Roman"/>
                          <a:cs typeface="Times New Roman"/>
                        </a:rPr>
                        <a:t> </a:t>
                      </a:r>
                      <a:endParaRPr lang="fr-FR" sz="1000" b="1" dirty="0">
                        <a:effectLst/>
                        <a:latin typeface="Calibri"/>
                        <a:ea typeface="Calibri"/>
                        <a:cs typeface="Times New Roman"/>
                      </a:endParaRPr>
                    </a:p>
                  </a:txBody>
                  <a:tcPr marL="44450" marR="44450" marT="0" marB="0" anchor="b">
                    <a:lnL w="12700" cap="flat" cmpd="sng" algn="ctr">
                      <a:solidFill>
                        <a:srgbClr val="A2C4E0"/>
                      </a:solidFill>
                      <a:prstDash val="solid"/>
                      <a:round/>
                      <a:headEnd type="none" w="med" len="med"/>
                      <a:tailEnd type="none" w="med" len="med"/>
                    </a:lnL>
                    <a:lnR>
                      <a:noFill/>
                    </a:lnR>
                    <a:lnT w="12700" cap="flat" cmpd="sng" algn="ctr">
                      <a:solidFill>
                        <a:srgbClr val="A2C4E0"/>
                      </a:solidFill>
                      <a:prstDash val="solid"/>
                      <a:round/>
                      <a:headEnd type="none" w="med" len="med"/>
                      <a:tailEnd type="none" w="med" len="med"/>
                    </a:lnT>
                    <a:lnB w="12700" cap="flat" cmpd="sng" algn="ctr">
                      <a:solidFill>
                        <a:srgbClr val="A2C4E0"/>
                      </a:solidFill>
                      <a:prstDash val="solid"/>
                      <a:round/>
                      <a:headEnd type="none" w="med" len="med"/>
                      <a:tailEnd type="none" w="med" len="med"/>
                    </a:lnB>
                    <a:solidFill>
                      <a:srgbClr val="C1D6EA"/>
                    </a:solidFill>
                  </a:tcPr>
                </a:tc>
              </a:tr>
              <a:tr h="295232">
                <a:tc>
                  <a:txBody>
                    <a:bodyPr/>
                    <a:lstStyle/>
                    <a:p>
                      <a:pPr>
                        <a:lnSpc>
                          <a:spcPct val="115000"/>
                        </a:lnSpc>
                        <a:spcAft>
                          <a:spcPts val="0"/>
                        </a:spcAft>
                      </a:pPr>
                      <a:r>
                        <a:rPr lang="fr-FR" sz="1000" b="1" dirty="0" smtClean="0">
                          <a:solidFill>
                            <a:srgbClr val="953735"/>
                          </a:solidFill>
                          <a:effectLst/>
                          <a:latin typeface="Tahoma"/>
                          <a:ea typeface="Times New Roman"/>
                          <a:cs typeface="Times New Roman"/>
                        </a:rPr>
                        <a:t>3. Conserveries </a:t>
                      </a:r>
                      <a:r>
                        <a:rPr lang="fr-FR" sz="1000" b="1" dirty="0">
                          <a:solidFill>
                            <a:srgbClr val="953735"/>
                          </a:solidFill>
                          <a:effectLst/>
                          <a:latin typeface="Tahoma"/>
                          <a:ea typeface="Times New Roman"/>
                          <a:cs typeface="Times New Roman"/>
                        </a:rPr>
                        <a:t>de produits </a:t>
                      </a:r>
                      <a:r>
                        <a:rPr lang="fr-FR" sz="1000" b="1" dirty="0" smtClean="0">
                          <a:solidFill>
                            <a:srgbClr val="953735"/>
                          </a:solidFill>
                          <a:effectLst/>
                          <a:latin typeface="Tahoma"/>
                          <a:ea typeface="Times New Roman"/>
                          <a:cs typeface="Times New Roman"/>
                        </a:rPr>
                        <a:t>hors viande </a:t>
                      </a:r>
                      <a:r>
                        <a:rPr lang="fr-FR" sz="1000" b="1" dirty="0">
                          <a:effectLst/>
                          <a:latin typeface="Tahoma"/>
                          <a:ea typeface="Times New Roman"/>
                          <a:cs typeface="Times New Roman"/>
                        </a:rPr>
                        <a:t>(commune aux deux </a:t>
                      </a:r>
                      <a:r>
                        <a:rPr lang="fr-FR" sz="1000" b="1" dirty="0" smtClean="0">
                          <a:effectLst/>
                          <a:latin typeface="Tahoma"/>
                          <a:ea typeface="Times New Roman"/>
                          <a:cs typeface="Times New Roman"/>
                        </a:rPr>
                        <a:t>sexes</a:t>
                      </a:r>
                      <a:r>
                        <a:rPr lang="fr-FR" sz="1000" b="1" dirty="0">
                          <a:effectLst/>
                          <a:latin typeface="Tahoma"/>
                          <a:ea typeface="Times New Roman"/>
                          <a:cs typeface="Times New Roman"/>
                        </a:rPr>
                        <a:t>) </a:t>
                      </a:r>
                      <a:endParaRPr lang="fr-FR" sz="1000" b="1" dirty="0">
                        <a:effectLst/>
                        <a:latin typeface="Calibri"/>
                        <a:ea typeface="Calibri"/>
                        <a:cs typeface="Times New Roman"/>
                      </a:endParaRPr>
                    </a:p>
                  </a:txBody>
                  <a:tcPr marL="44450" marR="44450" marT="0" marB="0" anchor="b">
                    <a:lnL w="12700" cap="flat" cmpd="sng" algn="ctr">
                      <a:solidFill>
                        <a:srgbClr val="A2C4E0"/>
                      </a:solidFill>
                      <a:prstDash val="solid"/>
                      <a:round/>
                      <a:headEnd type="none" w="med" len="med"/>
                      <a:tailEnd type="none" w="med" len="med"/>
                    </a:lnL>
                    <a:lnR>
                      <a:noFill/>
                    </a:lnR>
                    <a:lnT w="12700" cap="flat" cmpd="sng" algn="ctr">
                      <a:solidFill>
                        <a:srgbClr val="A2C4E0"/>
                      </a:solidFill>
                      <a:prstDash val="solid"/>
                      <a:round/>
                      <a:headEnd type="none" w="med" len="med"/>
                      <a:tailEnd type="none" w="med" len="med"/>
                    </a:lnT>
                    <a:lnB w="12700" cap="flat" cmpd="sng" algn="ctr">
                      <a:solidFill>
                        <a:srgbClr val="A2C4E0"/>
                      </a:solidFill>
                      <a:prstDash val="solid"/>
                      <a:round/>
                      <a:headEnd type="none" w="med" len="med"/>
                      <a:tailEnd type="none" w="med" len="med"/>
                    </a:lnB>
                    <a:solidFill>
                      <a:srgbClr val="C1D6EA"/>
                    </a:solidFill>
                  </a:tcPr>
                </a:tc>
              </a:tr>
              <a:tr h="295232">
                <a:tc>
                  <a:txBody>
                    <a:bodyPr/>
                    <a:lstStyle/>
                    <a:p>
                      <a:pPr>
                        <a:lnSpc>
                          <a:spcPct val="115000"/>
                        </a:lnSpc>
                        <a:spcAft>
                          <a:spcPts val="0"/>
                        </a:spcAft>
                      </a:pPr>
                      <a:r>
                        <a:rPr lang="fr-FR" sz="1000" b="1" dirty="0" smtClean="0">
                          <a:solidFill>
                            <a:srgbClr val="953735"/>
                          </a:solidFill>
                          <a:effectLst/>
                          <a:latin typeface="Tahoma"/>
                          <a:ea typeface="Times New Roman"/>
                          <a:cs typeface="Times New Roman"/>
                        </a:rPr>
                        <a:t>4. Champignonnières </a:t>
                      </a:r>
                      <a:r>
                        <a:rPr lang="fr-FR" sz="1000" b="1" dirty="0">
                          <a:effectLst/>
                          <a:latin typeface="Tahoma"/>
                          <a:ea typeface="Times New Roman"/>
                          <a:cs typeface="Times New Roman"/>
                        </a:rPr>
                        <a:t>(commune aux deux sexes) </a:t>
                      </a:r>
                      <a:endParaRPr lang="fr-FR" sz="1000" b="1" dirty="0">
                        <a:effectLst/>
                        <a:latin typeface="Calibri"/>
                        <a:ea typeface="Calibri"/>
                        <a:cs typeface="Times New Roman"/>
                      </a:endParaRPr>
                    </a:p>
                  </a:txBody>
                  <a:tcPr marL="44450" marR="44450" marT="0" marB="0" anchor="b">
                    <a:lnL w="12700" cap="flat" cmpd="sng" algn="ctr">
                      <a:solidFill>
                        <a:srgbClr val="A2C4E0"/>
                      </a:solidFill>
                      <a:prstDash val="solid"/>
                      <a:round/>
                      <a:headEnd type="none" w="med" len="med"/>
                      <a:tailEnd type="none" w="med" len="med"/>
                    </a:lnL>
                    <a:lnR>
                      <a:noFill/>
                    </a:lnR>
                    <a:lnT w="12700" cap="flat" cmpd="sng" algn="ctr">
                      <a:solidFill>
                        <a:srgbClr val="A2C4E0"/>
                      </a:solidFill>
                      <a:prstDash val="solid"/>
                      <a:round/>
                      <a:headEnd type="none" w="med" len="med"/>
                      <a:tailEnd type="none" w="med" len="med"/>
                    </a:lnT>
                    <a:lnB w="12700" cap="flat" cmpd="sng" algn="ctr">
                      <a:solidFill>
                        <a:srgbClr val="A2C4E0"/>
                      </a:solidFill>
                      <a:prstDash val="solid"/>
                      <a:round/>
                      <a:headEnd type="none" w="med" len="med"/>
                      <a:tailEnd type="none" w="med" len="med"/>
                    </a:lnB>
                    <a:solidFill>
                      <a:srgbClr val="C1D6EA"/>
                    </a:solidFill>
                  </a:tcPr>
                </a:tc>
              </a:tr>
              <a:tr h="295232">
                <a:tc>
                  <a:txBody>
                    <a:bodyPr/>
                    <a:lstStyle/>
                    <a:p>
                      <a:pPr>
                        <a:lnSpc>
                          <a:spcPct val="115000"/>
                        </a:lnSpc>
                        <a:spcAft>
                          <a:spcPts val="0"/>
                        </a:spcAft>
                      </a:pPr>
                      <a:r>
                        <a:rPr lang="fr-FR" sz="1000" b="1" dirty="0" smtClean="0">
                          <a:solidFill>
                            <a:srgbClr val="953735"/>
                          </a:solidFill>
                          <a:effectLst/>
                          <a:latin typeface="Tahoma"/>
                          <a:ea typeface="Times New Roman"/>
                          <a:cs typeface="Times New Roman"/>
                        </a:rPr>
                        <a:t>5. Traitement </a:t>
                      </a:r>
                      <a:r>
                        <a:rPr lang="fr-FR" sz="1000" b="1" dirty="0">
                          <a:solidFill>
                            <a:srgbClr val="953735"/>
                          </a:solidFill>
                          <a:effectLst/>
                          <a:latin typeface="Tahoma"/>
                          <a:ea typeface="Times New Roman"/>
                          <a:cs typeface="Times New Roman"/>
                        </a:rPr>
                        <a:t>de la viande </a:t>
                      </a:r>
                      <a:r>
                        <a:rPr lang="fr-FR" sz="1000" b="1" dirty="0">
                          <a:effectLst/>
                          <a:latin typeface="Tahoma"/>
                          <a:ea typeface="Times New Roman"/>
                          <a:cs typeface="Times New Roman"/>
                        </a:rPr>
                        <a:t>(commune aux deux sexes) </a:t>
                      </a:r>
                      <a:endParaRPr lang="fr-FR" sz="1000" b="1" dirty="0">
                        <a:effectLst/>
                        <a:latin typeface="Calibri"/>
                        <a:ea typeface="Calibri"/>
                        <a:cs typeface="Times New Roman"/>
                      </a:endParaRPr>
                    </a:p>
                  </a:txBody>
                  <a:tcPr marL="44450" marR="44450" marT="0" marB="0" anchor="b">
                    <a:lnL w="12700" cap="flat" cmpd="sng" algn="ctr">
                      <a:solidFill>
                        <a:srgbClr val="A2C4E0"/>
                      </a:solidFill>
                      <a:prstDash val="solid"/>
                      <a:round/>
                      <a:headEnd type="none" w="med" len="med"/>
                      <a:tailEnd type="none" w="med" len="med"/>
                    </a:lnL>
                    <a:lnR>
                      <a:noFill/>
                    </a:lnR>
                    <a:lnT w="12700" cap="flat" cmpd="sng" algn="ctr">
                      <a:solidFill>
                        <a:srgbClr val="A2C4E0"/>
                      </a:solidFill>
                      <a:prstDash val="solid"/>
                      <a:round/>
                      <a:headEnd type="none" w="med" len="med"/>
                      <a:tailEnd type="none" w="med" len="med"/>
                    </a:lnT>
                    <a:lnB w="12700" cap="flat" cmpd="sng" algn="ctr">
                      <a:solidFill>
                        <a:srgbClr val="A2C4E0"/>
                      </a:solidFill>
                      <a:prstDash val="solid"/>
                      <a:round/>
                      <a:headEnd type="none" w="med" len="med"/>
                      <a:tailEnd type="none" w="med" len="med"/>
                    </a:lnB>
                    <a:solidFill>
                      <a:srgbClr val="C1D6EA"/>
                    </a:solidFill>
                  </a:tcPr>
                </a:tc>
              </a:tr>
              <a:tr h="295232">
                <a:tc>
                  <a:txBody>
                    <a:bodyPr/>
                    <a:lstStyle/>
                    <a:p>
                      <a:pPr>
                        <a:lnSpc>
                          <a:spcPct val="115000"/>
                        </a:lnSpc>
                        <a:spcAft>
                          <a:spcPts val="0"/>
                        </a:spcAft>
                      </a:pPr>
                      <a:r>
                        <a:rPr lang="fr-FR" sz="1000" b="1" dirty="0" smtClean="0">
                          <a:solidFill>
                            <a:srgbClr val="953735"/>
                          </a:solidFill>
                          <a:effectLst/>
                          <a:latin typeface="Tahoma"/>
                          <a:ea typeface="Times New Roman"/>
                          <a:cs typeface="Times New Roman"/>
                        </a:rPr>
                        <a:t>6.</a:t>
                      </a:r>
                      <a:r>
                        <a:rPr lang="fr-FR" sz="1000" b="1" baseline="0" dirty="0" smtClean="0">
                          <a:solidFill>
                            <a:srgbClr val="953735"/>
                          </a:solidFill>
                          <a:effectLst/>
                          <a:latin typeface="Tahoma"/>
                          <a:ea typeface="Times New Roman"/>
                          <a:cs typeface="Times New Roman"/>
                        </a:rPr>
                        <a:t> </a:t>
                      </a:r>
                      <a:r>
                        <a:rPr lang="fr-FR" sz="1000" b="1" dirty="0" smtClean="0">
                          <a:solidFill>
                            <a:srgbClr val="953735"/>
                          </a:solidFill>
                          <a:effectLst/>
                          <a:latin typeface="Tahoma"/>
                          <a:ea typeface="Times New Roman"/>
                          <a:cs typeface="Times New Roman"/>
                        </a:rPr>
                        <a:t>Jardiniers</a:t>
                      </a:r>
                      <a:r>
                        <a:rPr lang="fr-FR" sz="1000" b="1" dirty="0">
                          <a:solidFill>
                            <a:srgbClr val="953735"/>
                          </a:solidFill>
                          <a:effectLst/>
                          <a:latin typeface="Tahoma"/>
                          <a:ea typeface="Times New Roman"/>
                          <a:cs typeface="Times New Roman"/>
                        </a:rPr>
                        <a:t>, gardes - de propriété, -forestiers</a:t>
                      </a:r>
                      <a:endParaRPr lang="fr-FR" sz="1000" b="1" dirty="0">
                        <a:effectLst/>
                        <a:latin typeface="Calibri"/>
                        <a:ea typeface="Calibri"/>
                        <a:cs typeface="Times New Roman"/>
                      </a:endParaRPr>
                    </a:p>
                  </a:txBody>
                  <a:tcPr marL="44450" marR="44450" marT="0" marB="0" anchor="b">
                    <a:lnL w="12700" cap="flat" cmpd="sng" algn="ctr">
                      <a:solidFill>
                        <a:srgbClr val="A2C4E0"/>
                      </a:solidFill>
                      <a:prstDash val="solid"/>
                      <a:round/>
                      <a:headEnd type="none" w="med" len="med"/>
                      <a:tailEnd type="none" w="med" len="med"/>
                    </a:lnL>
                    <a:lnR>
                      <a:noFill/>
                    </a:lnR>
                    <a:lnT w="12700" cap="flat" cmpd="sng" algn="ctr">
                      <a:solidFill>
                        <a:srgbClr val="A2C4E0"/>
                      </a:solidFill>
                      <a:prstDash val="solid"/>
                      <a:round/>
                      <a:headEnd type="none" w="med" len="med"/>
                      <a:tailEnd type="none" w="med" len="med"/>
                    </a:lnT>
                    <a:lnB w="12700" cap="flat" cmpd="sng" algn="ctr">
                      <a:solidFill>
                        <a:srgbClr val="A2C4E0"/>
                      </a:solidFill>
                      <a:prstDash val="solid"/>
                      <a:round/>
                      <a:headEnd type="none" w="med" len="med"/>
                      <a:tailEnd type="none" w="med" len="med"/>
                    </a:lnB>
                    <a:solidFill>
                      <a:srgbClr val="C1D6EA"/>
                    </a:solidFill>
                  </a:tcPr>
                </a:tc>
              </a:tr>
              <a:tr h="295232">
                <a:tc>
                  <a:txBody>
                    <a:bodyPr/>
                    <a:lstStyle/>
                    <a:p>
                      <a:pPr>
                        <a:lnSpc>
                          <a:spcPct val="115000"/>
                        </a:lnSpc>
                        <a:spcAft>
                          <a:spcPts val="0"/>
                        </a:spcAft>
                      </a:pPr>
                      <a:r>
                        <a:rPr lang="fr-FR" sz="1000" b="1" dirty="0" smtClean="0">
                          <a:solidFill>
                            <a:srgbClr val="953735"/>
                          </a:solidFill>
                          <a:effectLst/>
                          <a:latin typeface="Tahoma"/>
                          <a:ea typeface="Times New Roman"/>
                          <a:cs typeface="Times New Roman"/>
                        </a:rPr>
                        <a:t>7. Elevage </a:t>
                      </a:r>
                      <a:r>
                        <a:rPr lang="fr-FR" sz="1000" b="1" dirty="0">
                          <a:solidFill>
                            <a:srgbClr val="953735"/>
                          </a:solidFill>
                          <a:effectLst/>
                          <a:latin typeface="Tahoma"/>
                          <a:ea typeface="Times New Roman"/>
                          <a:cs typeface="Times New Roman"/>
                        </a:rPr>
                        <a:t>spécialisé petits animaux </a:t>
                      </a:r>
                      <a:r>
                        <a:rPr lang="fr-FR" sz="1000" b="1" dirty="0">
                          <a:effectLst/>
                          <a:latin typeface="Tahoma"/>
                          <a:ea typeface="Times New Roman"/>
                          <a:cs typeface="Times New Roman"/>
                        </a:rPr>
                        <a:t>(commune aux deux sexes)</a:t>
                      </a:r>
                      <a:endParaRPr lang="fr-FR" sz="1000" b="1" dirty="0">
                        <a:effectLst/>
                        <a:latin typeface="Calibri"/>
                        <a:ea typeface="Calibri"/>
                        <a:cs typeface="Times New Roman"/>
                      </a:endParaRPr>
                    </a:p>
                  </a:txBody>
                  <a:tcPr marL="44450" marR="44450" marT="0" marB="0" anchor="b">
                    <a:lnL w="12700" cap="flat" cmpd="sng" algn="ctr">
                      <a:solidFill>
                        <a:srgbClr val="A2C4E0"/>
                      </a:solidFill>
                      <a:prstDash val="solid"/>
                      <a:round/>
                      <a:headEnd type="none" w="med" len="med"/>
                      <a:tailEnd type="none" w="med" len="med"/>
                    </a:lnL>
                    <a:lnR>
                      <a:noFill/>
                    </a:lnR>
                    <a:lnT w="12700" cap="flat" cmpd="sng" algn="ctr">
                      <a:solidFill>
                        <a:srgbClr val="A2C4E0"/>
                      </a:solidFill>
                      <a:prstDash val="solid"/>
                      <a:round/>
                      <a:headEnd type="none" w="med" len="med"/>
                      <a:tailEnd type="none" w="med" len="med"/>
                    </a:lnT>
                    <a:lnB w="12700" cap="flat" cmpd="sng" algn="ctr">
                      <a:solidFill>
                        <a:srgbClr val="A2C4E0"/>
                      </a:solidFill>
                      <a:prstDash val="solid"/>
                      <a:round/>
                      <a:headEnd type="none" w="med" len="med"/>
                      <a:tailEnd type="none" w="med" len="med"/>
                    </a:lnB>
                    <a:solidFill>
                      <a:srgbClr val="C1D6EA"/>
                    </a:solidFill>
                  </a:tcPr>
                </a:tc>
              </a:tr>
              <a:tr h="295232">
                <a:tc>
                  <a:txBody>
                    <a:bodyPr/>
                    <a:lstStyle/>
                    <a:p>
                      <a:pPr>
                        <a:lnSpc>
                          <a:spcPct val="115000"/>
                        </a:lnSpc>
                        <a:spcAft>
                          <a:spcPts val="0"/>
                        </a:spcAft>
                      </a:pPr>
                      <a:r>
                        <a:rPr lang="fr-FR" sz="1000" b="1" dirty="0" smtClean="0">
                          <a:solidFill>
                            <a:srgbClr val="953735"/>
                          </a:solidFill>
                          <a:effectLst/>
                          <a:latin typeface="Tahoma"/>
                          <a:ea typeface="Times New Roman"/>
                          <a:cs typeface="Times New Roman"/>
                        </a:rPr>
                        <a:t>8. Stockage </a:t>
                      </a:r>
                      <a:r>
                        <a:rPr lang="fr-FR" sz="1000" b="1" dirty="0">
                          <a:solidFill>
                            <a:srgbClr val="953735"/>
                          </a:solidFill>
                          <a:effectLst/>
                          <a:latin typeface="Tahoma"/>
                          <a:ea typeface="Times New Roman"/>
                          <a:cs typeface="Times New Roman"/>
                        </a:rPr>
                        <a:t>conditionnement de fleurs, fruits, légumes</a:t>
                      </a:r>
                      <a:endParaRPr lang="fr-FR" sz="1000" b="1" dirty="0">
                        <a:effectLst/>
                        <a:latin typeface="Calibri"/>
                        <a:ea typeface="Calibri"/>
                        <a:cs typeface="Times New Roman"/>
                      </a:endParaRPr>
                    </a:p>
                  </a:txBody>
                  <a:tcPr marL="44450" marR="44450" marT="0" marB="0" anchor="b">
                    <a:lnL w="12700" cap="flat" cmpd="sng" algn="ctr">
                      <a:solidFill>
                        <a:srgbClr val="A2C4E0"/>
                      </a:solidFill>
                      <a:prstDash val="solid"/>
                      <a:round/>
                      <a:headEnd type="none" w="med" len="med"/>
                      <a:tailEnd type="none" w="med" len="med"/>
                    </a:lnL>
                    <a:lnR>
                      <a:noFill/>
                    </a:lnR>
                    <a:lnT w="12700" cap="flat" cmpd="sng" algn="ctr">
                      <a:solidFill>
                        <a:srgbClr val="A2C4E0"/>
                      </a:solidFill>
                      <a:prstDash val="solid"/>
                      <a:round/>
                      <a:headEnd type="none" w="med" len="med"/>
                      <a:tailEnd type="none" w="med" len="med"/>
                    </a:lnT>
                    <a:lnB w="12700" cap="flat" cmpd="sng" algn="ctr">
                      <a:solidFill>
                        <a:srgbClr val="A2C4E0"/>
                      </a:solidFill>
                      <a:prstDash val="solid"/>
                      <a:round/>
                      <a:headEnd type="none" w="med" len="med"/>
                      <a:tailEnd type="none" w="med" len="med"/>
                    </a:lnB>
                    <a:solidFill>
                      <a:srgbClr val="C1D6EA"/>
                    </a:solidFill>
                  </a:tcPr>
                </a:tc>
              </a:tr>
              <a:tr h="295232">
                <a:tc>
                  <a:txBody>
                    <a:bodyPr/>
                    <a:lstStyle/>
                    <a:p>
                      <a:pPr>
                        <a:lnSpc>
                          <a:spcPct val="115000"/>
                        </a:lnSpc>
                        <a:spcAft>
                          <a:spcPts val="0"/>
                        </a:spcAft>
                      </a:pPr>
                      <a:r>
                        <a:rPr lang="fr-FR" sz="1000" b="1" dirty="0" smtClean="0">
                          <a:solidFill>
                            <a:srgbClr val="953735"/>
                          </a:solidFill>
                          <a:effectLst/>
                          <a:latin typeface="Tahoma"/>
                          <a:ea typeface="Times New Roman"/>
                          <a:cs typeface="Times New Roman"/>
                        </a:rPr>
                        <a:t>9. Stockage</a:t>
                      </a:r>
                      <a:r>
                        <a:rPr lang="fr-FR" sz="1000" b="1" dirty="0">
                          <a:solidFill>
                            <a:srgbClr val="953735"/>
                          </a:solidFill>
                          <a:effectLst/>
                          <a:latin typeface="Tahoma"/>
                          <a:ea typeface="Times New Roman"/>
                          <a:cs typeface="Times New Roman"/>
                        </a:rPr>
                        <a:t>, conditionnement de produits agricoles sauf fleurs . . .</a:t>
                      </a:r>
                      <a:endParaRPr lang="fr-FR" sz="1000" b="1" dirty="0">
                        <a:effectLst/>
                        <a:latin typeface="Calibri"/>
                        <a:ea typeface="Calibri"/>
                        <a:cs typeface="Times New Roman"/>
                      </a:endParaRPr>
                    </a:p>
                  </a:txBody>
                  <a:tcPr marL="44450" marR="44450" marT="0" marB="0" anchor="b">
                    <a:lnL w="12700" cap="flat" cmpd="sng" algn="ctr">
                      <a:solidFill>
                        <a:srgbClr val="A2C4E0"/>
                      </a:solidFill>
                      <a:prstDash val="solid"/>
                      <a:round/>
                      <a:headEnd type="none" w="med" len="med"/>
                      <a:tailEnd type="none" w="med" len="med"/>
                    </a:lnL>
                    <a:lnR>
                      <a:noFill/>
                    </a:lnR>
                    <a:lnT w="12700" cap="flat" cmpd="sng" algn="ctr">
                      <a:solidFill>
                        <a:srgbClr val="A2C4E0"/>
                      </a:solidFill>
                      <a:prstDash val="solid"/>
                      <a:round/>
                      <a:headEnd type="none" w="med" len="med"/>
                      <a:tailEnd type="none" w="med" len="med"/>
                    </a:lnT>
                    <a:lnB w="12700" cap="flat" cmpd="sng" algn="ctr">
                      <a:solidFill>
                        <a:srgbClr val="A2C4E0"/>
                      </a:solidFill>
                      <a:prstDash val="solid"/>
                      <a:round/>
                      <a:headEnd type="none" w="med" len="med"/>
                      <a:tailEnd type="none" w="med" len="med"/>
                    </a:lnB>
                    <a:solidFill>
                      <a:srgbClr val="C1D6EA"/>
                    </a:solidFill>
                  </a:tcPr>
                </a:tc>
              </a:tr>
              <a:tr h="295232">
                <a:tc>
                  <a:txBody>
                    <a:bodyPr/>
                    <a:lstStyle/>
                    <a:p>
                      <a:pPr>
                        <a:lnSpc>
                          <a:spcPct val="115000"/>
                        </a:lnSpc>
                        <a:spcAft>
                          <a:spcPts val="0"/>
                        </a:spcAft>
                      </a:pPr>
                      <a:r>
                        <a:rPr lang="fr-FR" sz="1000" b="1" dirty="0" smtClean="0">
                          <a:solidFill>
                            <a:srgbClr val="953735"/>
                          </a:solidFill>
                          <a:effectLst/>
                          <a:latin typeface="Tahoma"/>
                          <a:ea typeface="Times New Roman"/>
                          <a:cs typeface="Times New Roman"/>
                        </a:rPr>
                        <a:t>10. Entrainement</a:t>
                      </a:r>
                      <a:r>
                        <a:rPr lang="fr-FR" sz="1000" b="1" dirty="0">
                          <a:solidFill>
                            <a:srgbClr val="953735"/>
                          </a:solidFill>
                          <a:effectLst/>
                          <a:latin typeface="Tahoma"/>
                          <a:ea typeface="Times New Roman"/>
                          <a:cs typeface="Times New Roman"/>
                        </a:rPr>
                        <a:t>, dressage, haras</a:t>
                      </a:r>
                      <a:endParaRPr lang="fr-FR" sz="1000" b="1" dirty="0">
                        <a:effectLst/>
                        <a:latin typeface="Calibri"/>
                        <a:ea typeface="Calibri"/>
                        <a:cs typeface="Times New Roman"/>
                      </a:endParaRPr>
                    </a:p>
                  </a:txBody>
                  <a:tcPr marL="44450" marR="44450" marT="0" marB="0" anchor="b">
                    <a:lnL w="12700" cap="flat" cmpd="sng" algn="ctr">
                      <a:solidFill>
                        <a:srgbClr val="A2C4E0"/>
                      </a:solidFill>
                      <a:prstDash val="solid"/>
                      <a:round/>
                      <a:headEnd type="none" w="med" len="med"/>
                      <a:tailEnd type="none" w="med" len="med"/>
                    </a:lnL>
                    <a:lnR>
                      <a:noFill/>
                    </a:lnR>
                    <a:lnT w="12700" cap="flat" cmpd="sng" algn="ctr">
                      <a:solidFill>
                        <a:srgbClr val="A2C4E0"/>
                      </a:solidFill>
                      <a:prstDash val="solid"/>
                      <a:round/>
                      <a:headEnd type="none" w="med" len="med"/>
                      <a:tailEnd type="none" w="med" len="med"/>
                    </a:lnT>
                    <a:lnB>
                      <a:noFill/>
                    </a:lnB>
                    <a:solidFill>
                      <a:srgbClr val="C1D6EA"/>
                    </a:solidFill>
                  </a:tcPr>
                </a:tc>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651128204"/>
      </p:ext>
    </p:extLst>
  </p:cSld>
  <p:clrMapOvr>
    <a:masterClrMapping/>
  </p:clrMapOvr>
  <mc:AlternateContent xmlns:mc="http://schemas.openxmlformats.org/markup-compatibility/2006" xmlns:p14="http://schemas.microsoft.com/office/powerpoint/2010/main">
    <mc:Choice Requires="p14">
      <p:transition spd="slow" p14:dur="2000" advTm="63152"/>
    </mc:Choice>
    <mc:Fallback xmlns="">
      <p:transition spd="slow" advTm="63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11</a:t>
            </a:fld>
            <a:endParaRPr lang="fr-FR" dirty="0"/>
          </a:p>
        </p:txBody>
      </p:sp>
      <p:sp>
        <p:nvSpPr>
          <p:cNvPr id="6" name="Espace réservé de la date 5"/>
          <p:cNvSpPr>
            <a:spLocks noGrp="1"/>
          </p:cNvSpPr>
          <p:nvPr>
            <p:ph type="dt" sz="half" idx="2"/>
          </p:nvPr>
        </p:nvSpPr>
        <p:spPr/>
        <p:txBody>
          <a:bodyPr/>
          <a:lstStyle/>
          <a:p>
            <a:r>
              <a:rPr lang="fr-FR" cap="all" dirty="0" smtClean="0"/>
              <a:t>CROCT du 20/01/2021</a:t>
            </a:r>
            <a:endParaRPr lang="fr-FR" cap="all" dirty="0"/>
          </a:p>
        </p:txBody>
      </p:sp>
      <p:sp>
        <p:nvSpPr>
          <p:cNvPr id="7" name="Titre 6"/>
          <p:cNvSpPr>
            <a:spLocks noGrp="1"/>
          </p:cNvSpPr>
          <p:nvPr>
            <p:ph type="title"/>
          </p:nvPr>
        </p:nvSpPr>
        <p:spPr>
          <a:xfrm>
            <a:off x="2483768" y="2139704"/>
            <a:ext cx="3960118" cy="539991"/>
          </a:xfrm>
        </p:spPr>
        <p:txBody>
          <a:bodyPr/>
          <a:lstStyle/>
          <a:p>
            <a:r>
              <a:rPr lang="fr-FR" dirty="0" smtClean="0"/>
              <a:t>Merci de votre attention</a:t>
            </a:r>
            <a:endParaRPr lang="fr-FR" dirty="0"/>
          </a:p>
        </p:txBody>
      </p:sp>
    </p:spTree>
    <p:extLst>
      <p:ext uri="{BB962C8B-B14F-4D97-AF65-F5344CB8AC3E}">
        <p14:creationId xmlns:p14="http://schemas.microsoft.com/office/powerpoint/2010/main" val="1939295896"/>
      </p:ext>
    </p:extLst>
  </p:cSld>
  <p:clrMapOvr>
    <a:masterClrMapping/>
  </p:clrMapOvr>
  <mc:AlternateContent xmlns:mc="http://schemas.openxmlformats.org/markup-compatibility/2006" xmlns:p14="http://schemas.microsoft.com/office/powerpoint/2010/main">
    <mc:Choice Requires="p14">
      <p:transition spd="slow" p14:dur="2000" advTm="3798"/>
    </mc:Choice>
    <mc:Fallback xmlns="">
      <p:transition spd="slow" advTm="379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a:t>
            </a:fld>
            <a:endParaRPr lang="fr-FR" dirty="0"/>
          </a:p>
        </p:txBody>
      </p:sp>
      <p:sp>
        <p:nvSpPr>
          <p:cNvPr id="5" name="Titre 4"/>
          <p:cNvSpPr>
            <a:spLocks noGrp="1"/>
          </p:cNvSpPr>
          <p:nvPr>
            <p:ph type="title"/>
          </p:nvPr>
        </p:nvSpPr>
        <p:spPr>
          <a:xfrm>
            <a:off x="899592" y="483518"/>
            <a:ext cx="7849125" cy="648072"/>
          </a:xfrm>
        </p:spPr>
        <p:txBody>
          <a:bodyPr>
            <a:normAutofit fontScale="90000"/>
          </a:bodyPr>
          <a:lstStyle/>
          <a:p>
            <a:pPr algn="ctr"/>
            <a:r>
              <a:rPr lang="fr-FR" sz="2800" dirty="0" smtClean="0"/>
              <a:t>Les femmes en agriculture </a:t>
            </a:r>
            <a:r>
              <a:rPr lang="fr-FR" sz="2800" dirty="0"/>
              <a:t>en Centre-Val de </a:t>
            </a:r>
            <a:r>
              <a:rPr lang="fr-FR" sz="2800" dirty="0" smtClean="0"/>
              <a:t>Loire</a:t>
            </a:r>
            <a:br>
              <a:rPr lang="fr-FR" sz="2800" dirty="0" smtClean="0"/>
            </a:br>
            <a:r>
              <a:rPr lang="fr-FR" sz="2800" dirty="0" smtClean="0"/>
              <a:t>Accidents de travail AT  </a:t>
            </a:r>
            <a:r>
              <a:rPr lang="fr-FR" sz="2800" dirty="0"/>
              <a:t/>
            </a:r>
            <a:br>
              <a:rPr lang="fr-FR" sz="2800" dirty="0"/>
            </a:br>
            <a:endParaRPr lang="fr-FR" dirty="0" smtClean="0"/>
          </a:p>
        </p:txBody>
      </p:sp>
      <p:sp>
        <p:nvSpPr>
          <p:cNvPr id="8" name="Espace réservé du texte 5"/>
          <p:cNvSpPr>
            <a:spLocks noGrp="1"/>
          </p:cNvSpPr>
          <p:nvPr>
            <p:ph type="body" sz="quarter" idx="14"/>
          </p:nvPr>
        </p:nvSpPr>
        <p:spPr>
          <a:xfrm>
            <a:off x="395536" y="1203598"/>
            <a:ext cx="8424334" cy="3528392"/>
          </a:xfrm>
        </p:spPr>
        <p:txBody>
          <a:bodyPr/>
          <a:lstStyle/>
          <a:p>
            <a:r>
              <a:rPr lang="fr-FR" sz="1800" dirty="0" smtClean="0">
                <a:solidFill>
                  <a:schemeClr val="bg2">
                    <a:lumMod val="75000"/>
                  </a:schemeClr>
                </a:solidFill>
              </a:rPr>
              <a:t>   </a:t>
            </a:r>
            <a:r>
              <a:rPr lang="fr-FR" sz="1800" b="1" dirty="0" smtClean="0">
                <a:solidFill>
                  <a:schemeClr val="bg2">
                    <a:lumMod val="75000"/>
                  </a:schemeClr>
                </a:solidFill>
              </a:rPr>
              <a:t>Part des accidents de travail</a:t>
            </a:r>
          </a:p>
          <a:p>
            <a:r>
              <a:rPr lang="fr-FR" sz="1800" b="1" dirty="0" smtClean="0">
                <a:solidFill>
                  <a:schemeClr val="bg2">
                    <a:lumMod val="75000"/>
                  </a:schemeClr>
                </a:solidFill>
              </a:rPr>
              <a:t>    avec arrêt pour les femmes</a:t>
            </a:r>
          </a:p>
          <a:p>
            <a:r>
              <a:rPr lang="fr-FR" sz="1800" b="1" dirty="0" smtClean="0">
                <a:solidFill>
                  <a:schemeClr val="bg2">
                    <a:lumMod val="75000"/>
                  </a:schemeClr>
                </a:solidFill>
              </a:rPr>
              <a:t>         selon les secteurs </a:t>
            </a:r>
          </a:p>
          <a:p>
            <a:endParaRPr lang="fr-FR" sz="1800" dirty="0"/>
          </a:p>
          <a:p>
            <a:pPr marL="377825" indent="-285750">
              <a:buFont typeface="Wingdings" panose="05000000000000000000" pitchFamily="2" charset="2"/>
              <a:buChar char="Ø"/>
            </a:pPr>
            <a:r>
              <a:rPr lang="fr-FR" sz="1800" b="1" dirty="0" smtClean="0"/>
              <a:t>Cultures spécialisées  </a:t>
            </a:r>
            <a:r>
              <a:rPr lang="fr-FR" sz="1800" b="1" dirty="0" smtClean="0">
                <a:solidFill>
                  <a:schemeClr val="bg2">
                    <a:lumMod val="75000"/>
                  </a:schemeClr>
                </a:solidFill>
              </a:rPr>
              <a:t>24 %</a:t>
            </a:r>
          </a:p>
          <a:p>
            <a:pPr marL="377825" indent="-285750">
              <a:buFont typeface="Wingdings" panose="05000000000000000000" pitchFamily="2" charset="2"/>
              <a:buChar char="Ø"/>
            </a:pPr>
            <a:r>
              <a:rPr lang="fr-FR" sz="1800" b="1" dirty="0" smtClean="0"/>
              <a:t>Elevages spécialisés de gros animaux </a:t>
            </a:r>
            <a:r>
              <a:rPr lang="fr-FR" sz="1800" b="1" dirty="0" smtClean="0">
                <a:solidFill>
                  <a:schemeClr val="bg2">
                    <a:lumMod val="75000"/>
                  </a:schemeClr>
                </a:solidFill>
              </a:rPr>
              <a:t>12 %</a:t>
            </a:r>
          </a:p>
          <a:p>
            <a:pPr marL="377825" indent="-285750">
              <a:buFont typeface="Wingdings" panose="05000000000000000000" pitchFamily="2" charset="2"/>
              <a:buChar char="Ø"/>
            </a:pPr>
            <a:r>
              <a:rPr lang="fr-FR" sz="1800" b="1" dirty="0" smtClean="0"/>
              <a:t>Viticulture </a:t>
            </a:r>
            <a:r>
              <a:rPr lang="fr-FR" sz="1800" b="1" dirty="0" smtClean="0">
                <a:solidFill>
                  <a:schemeClr val="bg2">
                    <a:lumMod val="75000"/>
                  </a:schemeClr>
                </a:solidFill>
              </a:rPr>
              <a:t>10 % </a:t>
            </a:r>
          </a:p>
          <a:p>
            <a:pPr marL="377825" indent="-285750">
              <a:buFont typeface="Wingdings" panose="05000000000000000000" pitchFamily="2" charset="2"/>
              <a:buChar char="Ø"/>
            </a:pPr>
            <a:r>
              <a:rPr lang="fr-FR" sz="1800" b="1" dirty="0" smtClean="0"/>
              <a:t>Crédit agricole  </a:t>
            </a:r>
            <a:r>
              <a:rPr lang="fr-FR" sz="1800" b="1" dirty="0" smtClean="0">
                <a:solidFill>
                  <a:schemeClr val="bg2">
                    <a:lumMod val="75000"/>
                  </a:schemeClr>
                </a:solidFill>
              </a:rPr>
              <a:t>5 %</a:t>
            </a:r>
          </a:p>
          <a:p>
            <a:pPr marL="377825" indent="-285750">
              <a:buFont typeface="Wingdings" panose="05000000000000000000" pitchFamily="2" charset="2"/>
              <a:buChar char="Ø"/>
            </a:pPr>
            <a:r>
              <a:rPr lang="fr-FR" sz="1800" b="1" dirty="0"/>
              <a:t>A</a:t>
            </a:r>
            <a:r>
              <a:rPr lang="fr-FR" sz="1800" b="1" dirty="0" smtClean="0"/>
              <a:t>utres organismes professionnels  </a:t>
            </a:r>
            <a:r>
              <a:rPr lang="fr-FR" sz="1800" b="1" dirty="0" smtClean="0">
                <a:solidFill>
                  <a:schemeClr val="bg2">
                    <a:lumMod val="75000"/>
                  </a:schemeClr>
                </a:solidFill>
              </a:rPr>
              <a:t>4 %</a:t>
            </a:r>
          </a:p>
          <a:p>
            <a:pPr algn="ctr"/>
            <a:r>
              <a:rPr lang="fr-FR" sz="1800" b="1" dirty="0" smtClean="0">
                <a:solidFill>
                  <a:schemeClr val="accent5">
                    <a:lumMod val="60000"/>
                    <a:lumOff val="40000"/>
                  </a:schemeClr>
                </a:solidFill>
              </a:rPr>
              <a:t> </a:t>
            </a:r>
            <a:endParaRPr lang="fr-FR" sz="1800" dirty="0"/>
          </a:p>
        </p:txBody>
      </p:sp>
      <p:graphicFrame>
        <p:nvGraphicFramePr>
          <p:cNvPr id="6" name="Graphique 5"/>
          <p:cNvGraphicFramePr>
            <a:graphicFrameLocks/>
          </p:cNvGraphicFramePr>
          <p:nvPr>
            <p:extLst>
              <p:ext uri="{D42A27DB-BD31-4B8C-83A1-F6EECF244321}">
                <p14:modId xmlns:p14="http://schemas.microsoft.com/office/powerpoint/2010/main" val="3358570388"/>
              </p:ext>
            </p:extLst>
          </p:nvPr>
        </p:nvGraphicFramePr>
        <p:xfrm>
          <a:off x="5580112" y="915566"/>
          <a:ext cx="3312368" cy="2592288"/>
        </p:xfrm>
        <a:graphic>
          <a:graphicData uri="http://schemas.openxmlformats.org/drawingml/2006/chart">
            <c:chart xmlns:c="http://schemas.openxmlformats.org/drawingml/2006/chart" xmlns:r="http://schemas.openxmlformats.org/officeDocument/2006/relationships" r:id="rId5"/>
          </a:graphicData>
        </a:graphic>
      </p:graphicFrame>
      <p:sp>
        <p:nvSpPr>
          <p:cNvPr id="7" name="ZoneTexte 6"/>
          <p:cNvSpPr txBox="1"/>
          <p:nvPr/>
        </p:nvSpPr>
        <p:spPr>
          <a:xfrm>
            <a:off x="6300192" y="4227934"/>
            <a:ext cx="1368152" cy="230832"/>
          </a:xfrm>
          <a:prstGeom prst="rect">
            <a:avLst/>
          </a:prstGeom>
          <a:noFill/>
        </p:spPr>
        <p:txBody>
          <a:bodyPr wrap="square" rtlCol="0">
            <a:spAutoFit/>
          </a:bodyPr>
          <a:lstStyle/>
          <a:p>
            <a:r>
              <a:rPr lang="fr-FR" sz="900" i="1" dirty="0" smtClean="0"/>
              <a:t>Source CC MSA</a:t>
            </a:r>
            <a:endParaRPr lang="fr-FR" sz="900" i="1"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1508451284"/>
      </p:ext>
    </p:extLst>
  </p:cSld>
  <p:clrMapOvr>
    <a:masterClrMapping/>
  </p:clrMapOvr>
  <mc:AlternateContent xmlns:mc="http://schemas.openxmlformats.org/markup-compatibility/2006" xmlns:p14="http://schemas.microsoft.com/office/powerpoint/2010/main">
    <mc:Choice Requires="p14">
      <p:transition spd="slow" p14:dur="2000" advTm="67023"/>
    </mc:Choice>
    <mc:Fallback xmlns="">
      <p:transition spd="slow" advTm="670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a:t>
            </a:fld>
            <a:endParaRPr lang="fr-FR" dirty="0"/>
          </a:p>
        </p:txBody>
      </p:sp>
      <p:sp>
        <p:nvSpPr>
          <p:cNvPr id="8" name="Espace réservé du texte 5"/>
          <p:cNvSpPr>
            <a:spLocks noGrp="1"/>
          </p:cNvSpPr>
          <p:nvPr>
            <p:ph type="body" sz="quarter" idx="14"/>
          </p:nvPr>
        </p:nvSpPr>
        <p:spPr>
          <a:xfrm>
            <a:off x="395536" y="1203598"/>
            <a:ext cx="8424334" cy="3528392"/>
          </a:xfrm>
        </p:spPr>
        <p:txBody>
          <a:bodyPr/>
          <a:lstStyle/>
          <a:p>
            <a:r>
              <a:rPr lang="fr-FR" sz="1800" dirty="0" smtClean="0">
                <a:solidFill>
                  <a:schemeClr val="bg2">
                    <a:lumMod val="75000"/>
                  </a:schemeClr>
                </a:solidFill>
              </a:rPr>
              <a:t>Augmentation de </a:t>
            </a:r>
            <a:r>
              <a:rPr lang="fr-FR" sz="1800" b="1" dirty="0" smtClean="0">
                <a:solidFill>
                  <a:schemeClr val="bg2">
                    <a:lumMod val="75000"/>
                  </a:schemeClr>
                </a:solidFill>
              </a:rPr>
              <a:t>22,5 %</a:t>
            </a:r>
            <a:r>
              <a:rPr lang="fr-FR" sz="1800" dirty="0" smtClean="0">
                <a:solidFill>
                  <a:schemeClr val="bg2">
                    <a:lumMod val="75000"/>
                  </a:schemeClr>
                </a:solidFill>
              </a:rPr>
              <a:t> des accidents de travail avec arrêt pour les femmes </a:t>
            </a:r>
          </a:p>
          <a:p>
            <a:r>
              <a:rPr lang="fr-FR" sz="1800" dirty="0" smtClean="0">
                <a:solidFill>
                  <a:schemeClr val="bg2">
                    <a:lumMod val="75000"/>
                  </a:schemeClr>
                </a:solidFill>
              </a:rPr>
              <a:t>entre 2017 et 2019 contre </a:t>
            </a:r>
            <a:r>
              <a:rPr lang="fr-FR" sz="1800" b="1" dirty="0" smtClean="0">
                <a:solidFill>
                  <a:schemeClr val="bg2">
                    <a:lumMod val="75000"/>
                  </a:schemeClr>
                </a:solidFill>
              </a:rPr>
              <a:t>7%</a:t>
            </a:r>
            <a:r>
              <a:rPr lang="fr-FR" sz="1800" dirty="0" smtClean="0">
                <a:solidFill>
                  <a:schemeClr val="bg2">
                    <a:lumMod val="75000"/>
                  </a:schemeClr>
                </a:solidFill>
              </a:rPr>
              <a:t> pour les hommes </a:t>
            </a:r>
          </a:p>
          <a:p>
            <a:endParaRPr lang="fr-FR" sz="1800" dirty="0" smtClean="0">
              <a:solidFill>
                <a:schemeClr val="bg2">
                  <a:lumMod val="75000"/>
                </a:schemeClr>
              </a:solidFill>
            </a:endParaRPr>
          </a:p>
          <a:p>
            <a:endParaRPr lang="fr-FR" sz="1800" dirty="0"/>
          </a:p>
        </p:txBody>
      </p:sp>
      <p:sp>
        <p:nvSpPr>
          <p:cNvPr id="9" name="Titre 4"/>
          <p:cNvSpPr txBox="1">
            <a:spLocks/>
          </p:cNvSpPr>
          <p:nvPr/>
        </p:nvSpPr>
        <p:spPr>
          <a:xfrm>
            <a:off x="899592" y="483518"/>
            <a:ext cx="7849125" cy="648072"/>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ctr"/>
            <a:r>
              <a:rPr lang="fr-FR" sz="2400" dirty="0" smtClean="0"/>
              <a:t>Les femmes en agriculture en Centre-Val de Loire</a:t>
            </a:r>
            <a:br>
              <a:rPr lang="fr-FR" sz="2400" dirty="0" smtClean="0"/>
            </a:br>
            <a:r>
              <a:rPr lang="fr-FR" sz="2400" dirty="0" smtClean="0"/>
              <a:t>Accidents de travail AT  </a:t>
            </a:r>
            <a:br>
              <a:rPr lang="fr-FR" sz="2400" dirty="0" smtClean="0"/>
            </a:br>
            <a:endParaRPr lang="fr-FR" sz="2400" dirty="0" smtClean="0"/>
          </a:p>
        </p:txBody>
      </p:sp>
      <p:graphicFrame>
        <p:nvGraphicFramePr>
          <p:cNvPr id="3" name="Tableau 2"/>
          <p:cNvGraphicFramePr>
            <a:graphicFrameLocks noGrp="1"/>
          </p:cNvGraphicFramePr>
          <p:nvPr>
            <p:extLst>
              <p:ext uri="{D42A27DB-BD31-4B8C-83A1-F6EECF244321}">
                <p14:modId xmlns:p14="http://schemas.microsoft.com/office/powerpoint/2010/main" val="936133702"/>
              </p:ext>
            </p:extLst>
          </p:nvPr>
        </p:nvGraphicFramePr>
        <p:xfrm>
          <a:off x="971601" y="2067698"/>
          <a:ext cx="7056783" cy="2232243"/>
        </p:xfrm>
        <a:graphic>
          <a:graphicData uri="http://schemas.openxmlformats.org/drawingml/2006/table">
            <a:tbl>
              <a:tblPr/>
              <a:tblGrid>
                <a:gridCol w="2908515"/>
                <a:gridCol w="756214"/>
                <a:gridCol w="730764"/>
                <a:gridCol w="945267"/>
                <a:gridCol w="1716023"/>
              </a:tblGrid>
              <a:tr h="248027">
                <a:tc>
                  <a:txBody>
                    <a:bodyPr/>
                    <a:lstStyle/>
                    <a:p>
                      <a:pPr algn="ctr" fontAlgn="b"/>
                      <a:r>
                        <a:rPr lang="fr-FR" sz="1200" b="1" i="0" u="none" strike="noStrike" dirty="0">
                          <a:solidFill>
                            <a:srgbClr val="FFFFFF"/>
                          </a:solidFill>
                          <a:effectLst/>
                          <a:latin typeface="Tahoma"/>
                        </a:rPr>
                        <a:t>Femmes</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366092"/>
                    </a:solidFill>
                  </a:tcPr>
                </a:tc>
                <a:tc>
                  <a:txBody>
                    <a:bodyPr/>
                    <a:lstStyle/>
                    <a:p>
                      <a:pPr algn="ctr" fontAlgn="b"/>
                      <a:r>
                        <a:rPr lang="fr-FR" sz="1200" b="1" i="0" u="none" strike="noStrike" dirty="0">
                          <a:solidFill>
                            <a:srgbClr val="FFFFFF"/>
                          </a:solidFill>
                          <a:effectLst/>
                          <a:latin typeface="Tahoma"/>
                        </a:rPr>
                        <a:t>2017</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366092"/>
                    </a:solidFill>
                  </a:tcPr>
                </a:tc>
                <a:tc>
                  <a:txBody>
                    <a:bodyPr/>
                    <a:lstStyle/>
                    <a:p>
                      <a:pPr algn="ctr" fontAlgn="b"/>
                      <a:r>
                        <a:rPr lang="fr-FR" sz="1200" b="1" i="0" u="none" strike="noStrike" dirty="0">
                          <a:solidFill>
                            <a:srgbClr val="FFFFFF"/>
                          </a:solidFill>
                          <a:effectLst/>
                          <a:latin typeface="Tahoma"/>
                        </a:rPr>
                        <a:t>2018</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366092"/>
                    </a:solidFill>
                  </a:tcPr>
                </a:tc>
                <a:tc>
                  <a:txBody>
                    <a:bodyPr/>
                    <a:lstStyle/>
                    <a:p>
                      <a:pPr algn="ctr" fontAlgn="b"/>
                      <a:r>
                        <a:rPr lang="fr-FR" sz="1200" b="1" i="0" u="none" strike="noStrike" dirty="0">
                          <a:solidFill>
                            <a:srgbClr val="FFFFFF"/>
                          </a:solidFill>
                          <a:effectLst/>
                          <a:latin typeface="Tahoma"/>
                        </a:rPr>
                        <a:t>2019</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366092"/>
                    </a:solidFill>
                  </a:tcPr>
                </a:tc>
                <a:tc>
                  <a:txBody>
                    <a:bodyPr/>
                    <a:lstStyle/>
                    <a:p>
                      <a:pPr algn="ctr" fontAlgn="b"/>
                      <a:r>
                        <a:rPr lang="fr-FR" sz="1200" b="1" i="0" u="none" strike="noStrike" dirty="0">
                          <a:solidFill>
                            <a:srgbClr val="FFFFFF"/>
                          </a:solidFill>
                          <a:effectLst/>
                          <a:latin typeface="Tahoma"/>
                        </a:rPr>
                        <a:t>Evolution 2017-2019</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366092"/>
                    </a:solidFill>
                  </a:tcPr>
                </a:tc>
              </a:tr>
              <a:tr h="248027">
                <a:tc>
                  <a:txBody>
                    <a:bodyPr/>
                    <a:lstStyle/>
                    <a:p>
                      <a:pPr algn="l" fontAlgn="b"/>
                      <a:r>
                        <a:rPr lang="fr-FR" sz="1000" b="1" i="0" u="none" strike="noStrike" dirty="0" err="1">
                          <a:solidFill>
                            <a:srgbClr val="000000"/>
                          </a:solidFill>
                          <a:effectLst/>
                          <a:latin typeface="Tahoma"/>
                        </a:rPr>
                        <a:t>Nbre</a:t>
                      </a:r>
                      <a:r>
                        <a:rPr lang="fr-FR" sz="1000" b="1" i="0" u="none" strike="noStrike" dirty="0">
                          <a:solidFill>
                            <a:srgbClr val="000000"/>
                          </a:solidFill>
                          <a:effectLst/>
                          <a:latin typeface="Tahoma"/>
                        </a:rPr>
                        <a:t> d'accidents avec arrêt</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329</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372</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403</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ctr" fontAlgn="b"/>
                      <a:r>
                        <a:rPr lang="fr-FR" sz="1200" b="1" i="0" u="none" strike="noStrike" dirty="0">
                          <a:solidFill>
                            <a:srgbClr val="000000"/>
                          </a:solidFill>
                          <a:effectLst/>
                          <a:latin typeface="Calibri"/>
                        </a:rPr>
                        <a:t>22,5%</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8027">
                <a:tc>
                  <a:txBody>
                    <a:bodyPr/>
                    <a:lstStyle/>
                    <a:p>
                      <a:pPr algn="l" fontAlgn="b"/>
                      <a:r>
                        <a:rPr lang="fr-FR" sz="1000" b="1" i="0" u="none" strike="noStrike" dirty="0" err="1">
                          <a:solidFill>
                            <a:srgbClr val="000000"/>
                          </a:solidFill>
                          <a:effectLst/>
                          <a:latin typeface="Tahoma"/>
                        </a:rPr>
                        <a:t>Nbre</a:t>
                      </a:r>
                      <a:r>
                        <a:rPr lang="fr-FR" sz="1000" b="1" i="0" u="none" strike="noStrike" dirty="0">
                          <a:solidFill>
                            <a:srgbClr val="000000"/>
                          </a:solidFill>
                          <a:effectLst/>
                          <a:latin typeface="Tahoma"/>
                        </a:rPr>
                        <a:t> d'accidents graves (avec IPP)</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l" fontAlgn="b"/>
                      <a:r>
                        <a:rPr lang="fr-FR" sz="1000" b="1" i="0" u="none" strike="noStrike" dirty="0">
                          <a:solidFill>
                            <a:srgbClr val="000000"/>
                          </a:solidFill>
                          <a:effectLst/>
                          <a:latin typeface="Tahoma"/>
                        </a:rPr>
                        <a:t>38</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l" fontAlgn="b"/>
                      <a:r>
                        <a:rPr lang="fr-FR" sz="1000" b="1" i="0" u="none" strike="noStrike" dirty="0">
                          <a:solidFill>
                            <a:srgbClr val="000000"/>
                          </a:solidFill>
                          <a:effectLst/>
                          <a:latin typeface="Tahoma"/>
                        </a:rPr>
                        <a:t>26</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l" fontAlgn="b"/>
                      <a:r>
                        <a:rPr lang="fr-FR" sz="1000" b="1" i="0" u="none" strike="noStrike">
                          <a:solidFill>
                            <a:srgbClr val="000000"/>
                          </a:solidFill>
                          <a:effectLst/>
                          <a:latin typeface="Tahoma"/>
                        </a:rPr>
                        <a:t>36</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ctr" fontAlgn="b"/>
                      <a:r>
                        <a:rPr lang="fr-FR" sz="1200" b="1" i="0" u="none" strike="noStrike" dirty="0">
                          <a:solidFill>
                            <a:srgbClr val="000000"/>
                          </a:solidFill>
                          <a:effectLst/>
                          <a:latin typeface="Calibri"/>
                        </a:rPr>
                        <a:t>-5,3%</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8027">
                <a:tc>
                  <a:txBody>
                    <a:bodyPr/>
                    <a:lstStyle/>
                    <a:p>
                      <a:pPr algn="l" fontAlgn="b"/>
                      <a:r>
                        <a:rPr lang="fr-FR" sz="1000" b="1" i="0" u="none" strike="noStrike" dirty="0" err="1">
                          <a:solidFill>
                            <a:srgbClr val="000000"/>
                          </a:solidFill>
                          <a:effectLst/>
                          <a:latin typeface="Tahoma"/>
                        </a:rPr>
                        <a:t>Nbre</a:t>
                      </a:r>
                      <a:r>
                        <a:rPr lang="fr-FR" sz="1000" b="1" i="0" u="none" strike="noStrike" dirty="0">
                          <a:solidFill>
                            <a:srgbClr val="000000"/>
                          </a:solidFill>
                          <a:effectLst/>
                          <a:latin typeface="Tahoma"/>
                        </a:rPr>
                        <a:t> d'accidents graves (avec IPP &gt; 10%)</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13</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8</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13</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ctr" fontAlgn="b"/>
                      <a:r>
                        <a:rPr lang="fr-FR" sz="1200" b="1" i="0" u="none" strike="noStrike" dirty="0">
                          <a:solidFill>
                            <a:srgbClr val="000000"/>
                          </a:solidFill>
                          <a:effectLst/>
                          <a:latin typeface="Calibri"/>
                        </a:rPr>
                        <a:t>0,0%</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8027">
                <a:tc>
                  <a:txBody>
                    <a:bodyPr/>
                    <a:lstStyle/>
                    <a:p>
                      <a:pPr algn="l" fontAlgn="b"/>
                      <a:endParaRPr lang="fr-FR" sz="1000" b="0" i="0" u="none" strike="noStrike">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l" fontAlgn="ctr"/>
                      <a:endParaRPr lang="fr-FR" sz="1000" b="0" i="0" u="none" strike="noStrike">
                        <a:effectLst/>
                        <a:latin typeface="Calibri"/>
                      </a:endParaRPr>
                    </a:p>
                  </a:txBody>
                  <a:tcPr marL="9525" marR="9525" marT="9525" marB="0" anchor="ctr">
                    <a:lnL>
                      <a:noFill/>
                    </a:lnL>
                    <a:lnR>
                      <a:noFill/>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l" fontAlgn="ctr"/>
                      <a:endParaRPr lang="fr-FR" sz="1000" b="0" i="0" u="none" strike="noStrike">
                        <a:effectLst/>
                        <a:latin typeface="Calibri"/>
                      </a:endParaRPr>
                    </a:p>
                  </a:txBody>
                  <a:tcPr marL="9525" marR="9525" marT="9525" marB="0" anchor="ctr">
                    <a:lnL>
                      <a:noFill/>
                    </a:lnL>
                    <a:lnR>
                      <a:noFill/>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l" fontAlgn="b"/>
                      <a:endParaRPr lang="fr-FR" sz="1000" b="0" i="0" u="none" strike="noStrike" dirty="0">
                        <a:effectLst/>
                        <a:latin typeface="Calibri"/>
                      </a:endParaRPr>
                    </a:p>
                  </a:txBody>
                  <a:tcPr marL="9525" marR="9525" marT="9525" marB="0" anchor="b">
                    <a:lnL>
                      <a:noFill/>
                    </a:lnL>
                    <a:lnR>
                      <a:noFill/>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l" fontAlgn="b"/>
                      <a:endParaRPr lang="fr-FR" sz="1000" b="0" i="0" u="none" strike="noStrike" dirty="0">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r>
              <a:tr h="248027">
                <a:tc>
                  <a:txBody>
                    <a:bodyPr/>
                    <a:lstStyle/>
                    <a:p>
                      <a:pPr algn="ctr" fontAlgn="b"/>
                      <a:r>
                        <a:rPr lang="fr-FR" sz="1200" b="1" i="0" u="none" strike="noStrike" dirty="0">
                          <a:solidFill>
                            <a:schemeClr val="bg1"/>
                          </a:solidFill>
                          <a:effectLst/>
                          <a:latin typeface="Tahoma"/>
                        </a:rPr>
                        <a:t>Hommes</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366092"/>
                    </a:solidFill>
                  </a:tcPr>
                </a:tc>
                <a:tc>
                  <a:txBody>
                    <a:bodyPr/>
                    <a:lstStyle/>
                    <a:p>
                      <a:pPr algn="ctr" fontAlgn="b"/>
                      <a:r>
                        <a:rPr lang="fr-FR" sz="1200" b="1" i="0" u="none" strike="noStrike" dirty="0">
                          <a:solidFill>
                            <a:schemeClr val="bg1"/>
                          </a:solidFill>
                          <a:effectLst/>
                          <a:latin typeface="Tahoma"/>
                        </a:rPr>
                        <a:t>2017</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366092"/>
                    </a:solidFill>
                  </a:tcPr>
                </a:tc>
                <a:tc>
                  <a:txBody>
                    <a:bodyPr/>
                    <a:lstStyle/>
                    <a:p>
                      <a:pPr algn="ctr" fontAlgn="b"/>
                      <a:r>
                        <a:rPr lang="fr-FR" sz="1200" b="1" i="0" u="none" strike="noStrike" dirty="0">
                          <a:solidFill>
                            <a:schemeClr val="bg1"/>
                          </a:solidFill>
                          <a:effectLst/>
                          <a:latin typeface="Tahoma"/>
                        </a:rPr>
                        <a:t>2018</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366092"/>
                    </a:solidFill>
                  </a:tcPr>
                </a:tc>
                <a:tc>
                  <a:txBody>
                    <a:bodyPr/>
                    <a:lstStyle/>
                    <a:p>
                      <a:pPr algn="ctr" fontAlgn="b"/>
                      <a:r>
                        <a:rPr lang="fr-FR" sz="1200" b="1" i="0" u="none" strike="noStrike" dirty="0">
                          <a:solidFill>
                            <a:schemeClr val="bg1"/>
                          </a:solidFill>
                          <a:effectLst/>
                          <a:latin typeface="Tahoma"/>
                        </a:rPr>
                        <a:t>2019</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366092"/>
                    </a:solidFill>
                  </a:tcPr>
                </a:tc>
                <a:tc>
                  <a:txBody>
                    <a:bodyPr/>
                    <a:lstStyle/>
                    <a:p>
                      <a:pPr algn="ctr" fontAlgn="b"/>
                      <a:r>
                        <a:rPr lang="fr-FR" sz="1200" b="1" i="0" u="none" strike="noStrike" dirty="0">
                          <a:solidFill>
                            <a:schemeClr val="bg1"/>
                          </a:solidFill>
                          <a:effectLst/>
                          <a:latin typeface="Tahoma"/>
                        </a:rPr>
                        <a:t>Evolution 2017-2019</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366092"/>
                    </a:solidFill>
                  </a:tcPr>
                </a:tc>
              </a:tr>
              <a:tr h="248027">
                <a:tc>
                  <a:txBody>
                    <a:bodyPr/>
                    <a:lstStyle/>
                    <a:p>
                      <a:pPr algn="l" fontAlgn="b"/>
                      <a:r>
                        <a:rPr lang="fr-FR" sz="1000" b="1" i="0" u="none" strike="noStrike" dirty="0" err="1">
                          <a:solidFill>
                            <a:srgbClr val="000000"/>
                          </a:solidFill>
                          <a:effectLst/>
                          <a:latin typeface="Tahoma"/>
                        </a:rPr>
                        <a:t>Nbre</a:t>
                      </a:r>
                      <a:r>
                        <a:rPr lang="fr-FR" sz="1000" b="1" i="0" u="none" strike="noStrike" dirty="0">
                          <a:solidFill>
                            <a:srgbClr val="000000"/>
                          </a:solidFill>
                          <a:effectLst/>
                          <a:latin typeface="Tahoma"/>
                        </a:rPr>
                        <a:t> d'accidents avec arrêt</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1 190</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1 176</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1 272</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ctr" fontAlgn="b"/>
                      <a:r>
                        <a:rPr lang="fr-FR" sz="1200" b="1" i="0" u="none" strike="noStrike" dirty="0">
                          <a:solidFill>
                            <a:srgbClr val="000000"/>
                          </a:solidFill>
                          <a:effectLst/>
                          <a:latin typeface="Calibri"/>
                        </a:rPr>
                        <a:t>7%</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8027">
                <a:tc>
                  <a:txBody>
                    <a:bodyPr/>
                    <a:lstStyle/>
                    <a:p>
                      <a:pPr algn="l" fontAlgn="b"/>
                      <a:r>
                        <a:rPr lang="fr-FR" sz="1000" b="1" i="0" u="none" strike="noStrike" dirty="0" err="1">
                          <a:solidFill>
                            <a:srgbClr val="000000"/>
                          </a:solidFill>
                          <a:effectLst/>
                          <a:latin typeface="Tahoma"/>
                        </a:rPr>
                        <a:t>Nbre</a:t>
                      </a:r>
                      <a:r>
                        <a:rPr lang="fr-FR" sz="1000" b="1" i="0" u="none" strike="noStrike" dirty="0">
                          <a:solidFill>
                            <a:srgbClr val="000000"/>
                          </a:solidFill>
                          <a:effectLst/>
                          <a:latin typeface="Tahoma"/>
                        </a:rPr>
                        <a:t> d'accidents graves (avec IPP)</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l" fontAlgn="b"/>
                      <a:r>
                        <a:rPr lang="fr-FR" sz="1000" b="1" i="0" u="none" strike="noStrike">
                          <a:solidFill>
                            <a:srgbClr val="000000"/>
                          </a:solidFill>
                          <a:effectLst/>
                          <a:latin typeface="Tahoma"/>
                        </a:rPr>
                        <a:t>100</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l" fontAlgn="b"/>
                      <a:r>
                        <a:rPr lang="fr-FR" sz="1000" b="1" i="0" u="none" strike="noStrike">
                          <a:solidFill>
                            <a:srgbClr val="000000"/>
                          </a:solidFill>
                          <a:effectLst/>
                          <a:latin typeface="Tahoma"/>
                        </a:rPr>
                        <a:t>89</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l" fontAlgn="b"/>
                      <a:r>
                        <a:rPr lang="fr-FR" sz="1000" b="1" i="0" u="none" strike="noStrike">
                          <a:solidFill>
                            <a:srgbClr val="000000"/>
                          </a:solidFill>
                          <a:effectLst/>
                          <a:latin typeface="Tahoma"/>
                        </a:rPr>
                        <a:t>98</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tcPr>
                </a:tc>
                <a:tc>
                  <a:txBody>
                    <a:bodyPr/>
                    <a:lstStyle/>
                    <a:p>
                      <a:pPr algn="ctr" fontAlgn="b"/>
                      <a:r>
                        <a:rPr lang="fr-FR" sz="1200" b="1" i="0" u="none" strike="noStrike" dirty="0">
                          <a:solidFill>
                            <a:srgbClr val="000000"/>
                          </a:solidFill>
                          <a:effectLst/>
                          <a:latin typeface="Calibri"/>
                        </a:rPr>
                        <a:t>-2%</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8027">
                <a:tc>
                  <a:txBody>
                    <a:bodyPr/>
                    <a:lstStyle/>
                    <a:p>
                      <a:pPr algn="l" fontAlgn="b"/>
                      <a:r>
                        <a:rPr lang="fr-FR" sz="1000" b="1" i="0" u="none" strike="noStrike" dirty="0" err="1">
                          <a:solidFill>
                            <a:srgbClr val="000000"/>
                          </a:solidFill>
                          <a:effectLst/>
                          <a:latin typeface="Tahoma"/>
                        </a:rPr>
                        <a:t>Nbre</a:t>
                      </a:r>
                      <a:r>
                        <a:rPr lang="fr-FR" sz="1000" b="1" i="0" u="none" strike="noStrike" dirty="0">
                          <a:solidFill>
                            <a:srgbClr val="000000"/>
                          </a:solidFill>
                          <a:effectLst/>
                          <a:latin typeface="Tahoma"/>
                        </a:rPr>
                        <a:t> d'accidents graves (avec IPP &gt; 10%)</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51</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26</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l" fontAlgn="b"/>
                      <a:r>
                        <a:rPr lang="fr-FR" sz="1000" b="1" i="0" u="none" strike="noStrike" dirty="0">
                          <a:solidFill>
                            <a:srgbClr val="000000"/>
                          </a:solidFill>
                          <a:effectLst/>
                          <a:latin typeface="Tahoma"/>
                        </a:rPr>
                        <a:t>37</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A2C4E0"/>
                      </a:solidFill>
                      <a:prstDash val="solid"/>
                      <a:round/>
                      <a:headEnd type="none" w="med" len="med"/>
                      <a:tailEnd type="none" w="med" len="med"/>
                    </a:lnR>
                    <a:lnT w="6350" cap="flat" cmpd="sng" algn="ctr">
                      <a:solidFill>
                        <a:srgbClr val="A2C4E0"/>
                      </a:solidFill>
                      <a:prstDash val="solid"/>
                      <a:round/>
                      <a:headEnd type="none" w="med" len="med"/>
                      <a:tailEnd type="none" w="med" len="med"/>
                    </a:lnT>
                    <a:lnB w="6350" cap="flat" cmpd="sng" algn="ctr">
                      <a:solidFill>
                        <a:srgbClr val="A2C4E0"/>
                      </a:solidFill>
                      <a:prstDash val="solid"/>
                      <a:round/>
                      <a:headEnd type="none" w="med" len="med"/>
                      <a:tailEnd type="none" w="med" len="med"/>
                    </a:lnB>
                    <a:solidFill>
                      <a:srgbClr val="DCE6F1"/>
                    </a:solidFill>
                  </a:tcPr>
                </a:tc>
                <a:tc>
                  <a:txBody>
                    <a:bodyPr/>
                    <a:lstStyle/>
                    <a:p>
                      <a:pPr algn="ctr" fontAlgn="b"/>
                      <a:r>
                        <a:rPr lang="fr-FR" sz="1200" b="1" i="0" u="none" strike="noStrike" dirty="0">
                          <a:solidFill>
                            <a:srgbClr val="000000"/>
                          </a:solidFill>
                          <a:effectLst/>
                          <a:latin typeface="Calibri"/>
                        </a:rPr>
                        <a:t>-27%</a:t>
                      </a:r>
                    </a:p>
                  </a:txBody>
                  <a:tcPr marL="9525" marR="9525" marT="9525" marB="0" anchor="b">
                    <a:lnL w="6350" cap="flat" cmpd="sng" algn="ctr">
                      <a:solidFill>
                        <a:srgbClr val="A2C4E0"/>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501549"/>
            <a:ext cx="136525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2676382662"/>
      </p:ext>
    </p:extLst>
  </p:cSld>
  <p:clrMapOvr>
    <a:masterClrMapping/>
  </p:clrMapOvr>
  <mc:AlternateContent xmlns:mc="http://schemas.openxmlformats.org/markup-compatibility/2006" xmlns:p14="http://schemas.microsoft.com/office/powerpoint/2010/main">
    <mc:Choice Requires="p14">
      <p:transition spd="slow" p14:dur="2000" advTm="53148"/>
    </mc:Choice>
    <mc:Fallback xmlns="">
      <p:transition spd="slow" advTm="531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4</a:t>
            </a:fld>
            <a:endParaRPr lang="fr-FR" dirty="0"/>
          </a:p>
        </p:txBody>
      </p:sp>
      <p:sp>
        <p:nvSpPr>
          <p:cNvPr id="9" name="Titre 4"/>
          <p:cNvSpPr txBox="1">
            <a:spLocks/>
          </p:cNvSpPr>
          <p:nvPr/>
        </p:nvSpPr>
        <p:spPr>
          <a:xfrm>
            <a:off x="899592" y="483518"/>
            <a:ext cx="7849125" cy="648072"/>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ctr"/>
            <a:r>
              <a:rPr lang="fr-FR" sz="2400" dirty="0" smtClean="0"/>
              <a:t>Les femmes en agriculture en Centre-Val de Loire</a:t>
            </a:r>
            <a:br>
              <a:rPr lang="fr-FR" sz="2400" dirty="0" smtClean="0"/>
            </a:br>
            <a:r>
              <a:rPr lang="fr-FR" sz="2400" dirty="0" smtClean="0"/>
              <a:t>Accidents de Travail </a:t>
            </a:r>
          </a:p>
        </p:txBody>
      </p:sp>
      <p:sp>
        <p:nvSpPr>
          <p:cNvPr id="3" name="ZoneTexte 2"/>
          <p:cNvSpPr txBox="1"/>
          <p:nvPr/>
        </p:nvSpPr>
        <p:spPr>
          <a:xfrm>
            <a:off x="4824154" y="1347614"/>
            <a:ext cx="4068326" cy="2677656"/>
          </a:xfrm>
          <a:prstGeom prst="rect">
            <a:avLst/>
          </a:prstGeom>
          <a:noFill/>
        </p:spPr>
        <p:txBody>
          <a:bodyPr wrap="square" rtlCol="0">
            <a:spAutoFit/>
          </a:bodyPr>
          <a:lstStyle/>
          <a:p>
            <a:pPr algn="ctr">
              <a:lnSpc>
                <a:spcPct val="150000"/>
              </a:lnSpc>
            </a:pPr>
            <a:r>
              <a:rPr lang="fr-FR" sz="1400" b="1" dirty="0">
                <a:solidFill>
                  <a:schemeClr val="bg2">
                    <a:lumMod val="75000"/>
                  </a:schemeClr>
                </a:solidFill>
              </a:rPr>
              <a:t>Sur la période 2017-2019, l’indice de fréquence des AT avec arrêt a augmenté chez les femmes </a:t>
            </a:r>
            <a:r>
              <a:rPr lang="fr-FR" sz="1400" b="1" dirty="0" smtClean="0">
                <a:solidFill>
                  <a:schemeClr val="bg2">
                    <a:lumMod val="75000"/>
                  </a:schemeClr>
                </a:solidFill>
              </a:rPr>
              <a:t>alors </a:t>
            </a:r>
            <a:r>
              <a:rPr lang="fr-FR" sz="1400" b="1" dirty="0">
                <a:solidFill>
                  <a:schemeClr val="bg2">
                    <a:lumMod val="75000"/>
                  </a:schemeClr>
                </a:solidFill>
              </a:rPr>
              <a:t>qu’il est </a:t>
            </a:r>
            <a:r>
              <a:rPr lang="fr-FR" sz="1400" b="1" dirty="0" smtClean="0">
                <a:solidFill>
                  <a:schemeClr val="bg2">
                    <a:lumMod val="75000"/>
                  </a:schemeClr>
                </a:solidFill>
              </a:rPr>
              <a:t>stable </a:t>
            </a:r>
            <a:r>
              <a:rPr lang="fr-FR" sz="1400" b="1" dirty="0">
                <a:solidFill>
                  <a:schemeClr val="bg2">
                    <a:lumMod val="75000"/>
                  </a:schemeClr>
                </a:solidFill>
              </a:rPr>
              <a:t>chez les hommes (-0.3 </a:t>
            </a:r>
            <a:r>
              <a:rPr lang="fr-FR" sz="1400" b="1" dirty="0" smtClean="0">
                <a:solidFill>
                  <a:schemeClr val="bg2">
                    <a:lumMod val="75000"/>
                  </a:schemeClr>
                </a:solidFill>
              </a:rPr>
              <a:t>%).</a:t>
            </a:r>
          </a:p>
          <a:p>
            <a:pPr algn="ctr">
              <a:lnSpc>
                <a:spcPct val="150000"/>
              </a:lnSpc>
            </a:pPr>
            <a:r>
              <a:rPr lang="fr-FR" sz="1400" b="1" dirty="0" smtClean="0">
                <a:solidFill>
                  <a:schemeClr val="bg2">
                    <a:lumMod val="75000"/>
                  </a:schemeClr>
                </a:solidFill>
              </a:rPr>
              <a:t> </a:t>
            </a:r>
          </a:p>
          <a:p>
            <a:pPr algn="ctr">
              <a:lnSpc>
                <a:spcPct val="150000"/>
              </a:lnSpc>
            </a:pPr>
            <a:r>
              <a:rPr lang="fr-FR" sz="1400" b="1" dirty="0" smtClean="0"/>
              <a:t>L’indice de fréquence </a:t>
            </a:r>
            <a:r>
              <a:rPr lang="fr-FR" sz="1400" b="1" dirty="0"/>
              <a:t>reste malgré tout plus de deux fois inférieure à celui observé chez les hommes</a:t>
            </a:r>
            <a:endParaRPr lang="fr-FR" sz="1400" b="1" dirty="0" smtClean="0"/>
          </a:p>
        </p:txBody>
      </p:sp>
      <p:pic>
        <p:nvPicPr>
          <p:cNvPr id="11" name="Imag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306" y="1328686"/>
            <a:ext cx="4608512" cy="3153033"/>
          </a:xfrm>
          <a:prstGeom prst="rect">
            <a:avLst/>
          </a:prstGeom>
          <a:noFill/>
        </p:spPr>
      </p:pic>
      <p:sp>
        <p:nvSpPr>
          <p:cNvPr id="7" name="ZoneTexte 6"/>
          <p:cNvSpPr txBox="1"/>
          <p:nvPr/>
        </p:nvSpPr>
        <p:spPr>
          <a:xfrm>
            <a:off x="755576" y="4481719"/>
            <a:ext cx="1368152" cy="230832"/>
          </a:xfrm>
          <a:prstGeom prst="rect">
            <a:avLst/>
          </a:prstGeom>
          <a:noFill/>
        </p:spPr>
        <p:txBody>
          <a:bodyPr wrap="square" rtlCol="0">
            <a:spAutoFit/>
          </a:bodyPr>
          <a:lstStyle/>
          <a:p>
            <a:r>
              <a:rPr lang="fr-FR" sz="900" i="1" dirty="0" smtClean="0"/>
              <a:t>Source CC MSA</a:t>
            </a:r>
            <a:endParaRPr lang="fr-FR" sz="900" i="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949596179"/>
      </p:ext>
    </p:extLst>
  </p:cSld>
  <p:clrMapOvr>
    <a:masterClrMapping/>
  </p:clrMapOvr>
  <mc:AlternateContent xmlns:mc="http://schemas.openxmlformats.org/markup-compatibility/2006" xmlns:p14="http://schemas.microsoft.com/office/powerpoint/2010/main">
    <mc:Choice Requires="p14">
      <p:transition spd="slow" p14:dur="2000" advTm="32157"/>
    </mc:Choice>
    <mc:Fallback xmlns="">
      <p:transition spd="slow" advTm="32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5</a:t>
            </a:fld>
            <a:endParaRPr lang="fr-FR" dirty="0"/>
          </a:p>
        </p:txBody>
      </p:sp>
      <p:sp>
        <p:nvSpPr>
          <p:cNvPr id="8" name="Espace réservé du texte 5"/>
          <p:cNvSpPr>
            <a:spLocks noGrp="1"/>
          </p:cNvSpPr>
          <p:nvPr>
            <p:ph type="body" sz="quarter" idx="14"/>
          </p:nvPr>
        </p:nvSpPr>
        <p:spPr>
          <a:xfrm>
            <a:off x="107504" y="1117215"/>
            <a:ext cx="4859813" cy="446423"/>
          </a:xfrm>
        </p:spPr>
        <p:txBody>
          <a:bodyPr/>
          <a:lstStyle/>
          <a:p>
            <a:pPr algn="ctr">
              <a:spcAft>
                <a:spcPts val="0"/>
              </a:spcAft>
            </a:pPr>
            <a:r>
              <a:rPr lang="fr-FR" sz="1200" b="1" dirty="0">
                <a:solidFill>
                  <a:schemeClr val="bg2">
                    <a:lumMod val="75000"/>
                  </a:schemeClr>
                </a:solidFill>
              </a:rPr>
              <a:t>Indice de fréquence des AT avec arrêt pour 1 000 salariés du régime agricole </a:t>
            </a:r>
            <a:r>
              <a:rPr lang="fr-FR" sz="1200" b="1" dirty="0" smtClean="0">
                <a:solidFill>
                  <a:schemeClr val="bg2">
                    <a:lumMod val="75000"/>
                  </a:schemeClr>
                </a:solidFill>
              </a:rPr>
              <a:t>en </a:t>
            </a:r>
            <a:r>
              <a:rPr lang="fr-FR" sz="1200" b="1" dirty="0">
                <a:solidFill>
                  <a:schemeClr val="bg2">
                    <a:lumMod val="75000"/>
                  </a:schemeClr>
                </a:solidFill>
              </a:rPr>
              <a:t>Centre-Val de Loire en 2019</a:t>
            </a:r>
          </a:p>
        </p:txBody>
      </p:sp>
      <p:sp>
        <p:nvSpPr>
          <p:cNvPr id="9" name="Titre 4"/>
          <p:cNvSpPr txBox="1">
            <a:spLocks/>
          </p:cNvSpPr>
          <p:nvPr/>
        </p:nvSpPr>
        <p:spPr>
          <a:xfrm>
            <a:off x="899592" y="483518"/>
            <a:ext cx="7849125" cy="648072"/>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ctr"/>
            <a:r>
              <a:rPr lang="fr-FR" sz="2400" dirty="0" smtClean="0"/>
              <a:t>Les femmes en agriculture en Centre-Val de Loire</a:t>
            </a:r>
            <a:br>
              <a:rPr lang="fr-FR" sz="2400" dirty="0" smtClean="0"/>
            </a:br>
            <a:r>
              <a:rPr lang="fr-FR" sz="2400" dirty="0" smtClean="0"/>
              <a:t>Accidents de Travail - AT  </a:t>
            </a:r>
            <a:r>
              <a:rPr lang="fr-FR" sz="2400" dirty="0" smtClean="0">
                <a:solidFill>
                  <a:schemeClr val="bg2">
                    <a:lumMod val="75000"/>
                  </a:schemeClr>
                </a:solidFill>
              </a:rPr>
              <a:t/>
            </a:r>
            <a:br>
              <a:rPr lang="fr-FR" sz="2400" dirty="0" smtClean="0">
                <a:solidFill>
                  <a:schemeClr val="bg2">
                    <a:lumMod val="75000"/>
                  </a:schemeClr>
                </a:solidFill>
              </a:rPr>
            </a:br>
            <a:endParaRPr lang="fr-FR" sz="2400" dirty="0" smtClean="0"/>
          </a:p>
        </p:txBody>
      </p:sp>
      <p:sp>
        <p:nvSpPr>
          <p:cNvPr id="3" name="ZoneTexte 2"/>
          <p:cNvSpPr txBox="1"/>
          <p:nvPr/>
        </p:nvSpPr>
        <p:spPr>
          <a:xfrm>
            <a:off x="5164538" y="1491630"/>
            <a:ext cx="3816677" cy="2708434"/>
          </a:xfrm>
          <a:prstGeom prst="rect">
            <a:avLst/>
          </a:prstGeom>
          <a:noFill/>
        </p:spPr>
        <p:txBody>
          <a:bodyPr wrap="square" rtlCol="0">
            <a:spAutoFit/>
          </a:bodyPr>
          <a:lstStyle/>
          <a:p>
            <a:pPr algn="ctr"/>
            <a:r>
              <a:rPr lang="fr-FR" sz="1400" b="1" dirty="0" smtClean="0">
                <a:solidFill>
                  <a:schemeClr val="tx2">
                    <a:lumMod val="75000"/>
                  </a:schemeClr>
                </a:solidFill>
              </a:rPr>
              <a:t>6 activités concentrent 25 % des accidents de travail des femmes et les indices de fréquences les plus élevés </a:t>
            </a:r>
          </a:p>
          <a:p>
            <a:pPr algn="ctr"/>
            <a:endParaRPr lang="fr-FR" sz="1600" b="1" dirty="0" smtClean="0">
              <a:solidFill>
                <a:schemeClr val="tx2">
                  <a:lumMod val="75000"/>
                </a:schemeClr>
              </a:solidFill>
            </a:endParaRPr>
          </a:p>
          <a:p>
            <a:pPr algn="ctr"/>
            <a:endParaRPr lang="fr-FR" sz="1600" b="1" dirty="0">
              <a:solidFill>
                <a:schemeClr val="bg2">
                  <a:lumMod val="75000"/>
                </a:schemeClr>
              </a:solidFill>
            </a:endParaRPr>
          </a:p>
          <a:p>
            <a:pPr algn="ctr"/>
            <a:endParaRPr lang="fr-FR" sz="1600" b="1" dirty="0" smtClean="0">
              <a:solidFill>
                <a:schemeClr val="bg2">
                  <a:lumMod val="75000"/>
                </a:schemeClr>
              </a:solidFill>
            </a:endParaRPr>
          </a:p>
          <a:p>
            <a:pPr algn="ctr"/>
            <a:endParaRPr lang="fr-FR" sz="1600" b="1" dirty="0">
              <a:solidFill>
                <a:schemeClr val="bg2">
                  <a:lumMod val="75000"/>
                </a:schemeClr>
              </a:solidFill>
            </a:endParaRPr>
          </a:p>
          <a:p>
            <a:pPr algn="ctr"/>
            <a:endParaRPr lang="fr-FR" sz="1600" b="1" dirty="0" smtClean="0">
              <a:solidFill>
                <a:schemeClr val="bg2">
                  <a:lumMod val="75000"/>
                </a:schemeClr>
              </a:solidFill>
            </a:endParaRPr>
          </a:p>
          <a:p>
            <a:pPr algn="ctr"/>
            <a:endParaRPr lang="fr-FR" sz="1600" b="1" dirty="0">
              <a:solidFill>
                <a:schemeClr val="bg2">
                  <a:lumMod val="75000"/>
                </a:schemeClr>
              </a:solidFill>
            </a:endParaRPr>
          </a:p>
          <a:p>
            <a:pPr algn="ctr"/>
            <a:endParaRPr lang="fr-FR" sz="1600" b="1" dirty="0" smtClean="0">
              <a:solidFill>
                <a:schemeClr val="bg2">
                  <a:lumMod val="75000"/>
                </a:schemeClr>
              </a:solidFill>
            </a:endParaRPr>
          </a:p>
          <a:p>
            <a:pPr algn="ctr"/>
            <a:endParaRPr lang="fr-FR" sz="1600" b="1" dirty="0">
              <a:solidFill>
                <a:schemeClr val="bg2">
                  <a:lumMod val="75000"/>
                </a:scheme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650" y="1563638"/>
            <a:ext cx="4671430" cy="316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au 3"/>
          <p:cNvGraphicFramePr>
            <a:graphicFrameLocks noGrp="1"/>
          </p:cNvGraphicFramePr>
          <p:nvPr>
            <p:extLst>
              <p:ext uri="{D42A27DB-BD31-4B8C-83A1-F6EECF244321}">
                <p14:modId xmlns:p14="http://schemas.microsoft.com/office/powerpoint/2010/main" val="675590732"/>
              </p:ext>
            </p:extLst>
          </p:nvPr>
        </p:nvGraphicFramePr>
        <p:xfrm>
          <a:off x="5479374" y="2429230"/>
          <a:ext cx="3235280" cy="1849131"/>
        </p:xfrm>
        <a:graphic>
          <a:graphicData uri="http://schemas.openxmlformats.org/drawingml/2006/table">
            <a:tbl>
              <a:tblPr>
                <a:tableStyleId>{5C22544A-7EE6-4342-B048-85BDC9FD1C3A}</a:tableStyleId>
              </a:tblPr>
              <a:tblGrid>
                <a:gridCol w="2658963"/>
                <a:gridCol w="576317"/>
              </a:tblGrid>
              <a:tr h="295411">
                <a:tc>
                  <a:txBody>
                    <a:bodyPr/>
                    <a:lstStyle/>
                    <a:p>
                      <a:pPr algn="ctr" fontAlgn="b"/>
                      <a:r>
                        <a:rPr lang="fr-FR" sz="1100" b="1" u="none" strike="noStrike" dirty="0">
                          <a:effectLst/>
                        </a:rPr>
                        <a:t>Femmes</a:t>
                      </a:r>
                      <a:endParaRPr lang="fr-FR" sz="1100" b="1" i="0" u="none" strike="noStrike" dirty="0">
                        <a:solidFill>
                          <a:srgbClr val="FFFFFF"/>
                        </a:solidFill>
                        <a:effectLst/>
                        <a:latin typeface="Calibri"/>
                      </a:endParaRPr>
                    </a:p>
                  </a:txBody>
                  <a:tcPr marL="9525" marR="9525" marT="9525" marB="0" anchor="b"/>
                </a:tc>
                <a:tc>
                  <a:txBody>
                    <a:bodyPr/>
                    <a:lstStyle/>
                    <a:p>
                      <a:pPr algn="ctr" fontAlgn="b"/>
                      <a:r>
                        <a:rPr lang="fr-FR" sz="1100" b="1" u="none" strike="noStrike" dirty="0">
                          <a:effectLst/>
                        </a:rPr>
                        <a:t>Nombre d'AT </a:t>
                      </a:r>
                      <a:endParaRPr lang="fr-FR" sz="1100" b="1" i="0" u="none" strike="noStrike" dirty="0">
                        <a:solidFill>
                          <a:srgbClr val="FFFFFF"/>
                        </a:solidFill>
                        <a:effectLst/>
                        <a:latin typeface="Calibri"/>
                      </a:endParaRPr>
                    </a:p>
                  </a:txBody>
                  <a:tcPr marL="9525" marR="9525" marT="9525" marB="0" anchor="b"/>
                </a:tc>
              </a:tr>
              <a:tr h="234953">
                <a:tc>
                  <a:txBody>
                    <a:bodyPr/>
                    <a:lstStyle/>
                    <a:p>
                      <a:pPr algn="l" fontAlgn="b"/>
                      <a:r>
                        <a:rPr lang="fr-FR" sz="1100" u="none" strike="noStrike" dirty="0" smtClean="0">
                          <a:effectLst/>
                        </a:rPr>
                        <a:t>Elevage </a:t>
                      </a:r>
                      <a:r>
                        <a:rPr lang="fr-FR" sz="1100" u="none" strike="noStrike" dirty="0">
                          <a:effectLst/>
                        </a:rPr>
                        <a:t>spécialisé gros animaux</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b="1" u="none" strike="noStrike" dirty="0">
                          <a:effectLst/>
                        </a:rPr>
                        <a:t>47</a:t>
                      </a:r>
                      <a:endParaRPr lang="fr-FR" sz="1100" b="1" i="0" u="none" strike="noStrike" dirty="0">
                        <a:solidFill>
                          <a:srgbClr val="000000"/>
                        </a:solidFill>
                        <a:effectLst/>
                        <a:latin typeface="Calibri"/>
                      </a:endParaRPr>
                    </a:p>
                  </a:txBody>
                  <a:tcPr marL="9525" marR="9525" marT="9525" marB="0" anchor="b"/>
                </a:tc>
              </a:tr>
              <a:tr h="219709">
                <a:tc>
                  <a:txBody>
                    <a:bodyPr/>
                    <a:lstStyle/>
                    <a:p>
                      <a:pPr algn="l" fontAlgn="b"/>
                      <a:r>
                        <a:rPr lang="fr-FR" sz="1100" u="none" strike="noStrike" dirty="0" smtClean="0">
                          <a:effectLst/>
                        </a:rPr>
                        <a:t>Entreprises </a:t>
                      </a:r>
                      <a:r>
                        <a:rPr lang="fr-FR" sz="1100" u="none" strike="noStrike" dirty="0">
                          <a:effectLst/>
                        </a:rPr>
                        <a:t>de jardins, </a:t>
                      </a:r>
                      <a:r>
                        <a:rPr lang="fr-FR" sz="1100" u="none" strike="noStrike" dirty="0" smtClean="0">
                          <a:effectLst/>
                        </a:rPr>
                        <a:t>pays., </a:t>
                      </a:r>
                      <a:r>
                        <a:rPr lang="fr-FR" sz="1100" u="none" strike="noStrike" dirty="0">
                          <a:effectLst/>
                        </a:rPr>
                        <a:t>reboisement</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b="1" u="none" strike="noStrike" dirty="0">
                          <a:effectLst/>
                        </a:rPr>
                        <a:t>16</a:t>
                      </a:r>
                      <a:endParaRPr lang="fr-FR" sz="1100" b="1" i="0" u="none" strike="noStrike" dirty="0">
                        <a:solidFill>
                          <a:srgbClr val="000000"/>
                        </a:solidFill>
                        <a:effectLst/>
                        <a:latin typeface="Calibri"/>
                      </a:endParaRPr>
                    </a:p>
                  </a:txBody>
                  <a:tcPr marL="9525" marR="9525" marT="9525" marB="0" anchor="b"/>
                </a:tc>
              </a:tr>
              <a:tr h="234953">
                <a:tc>
                  <a:txBody>
                    <a:bodyPr/>
                    <a:lstStyle/>
                    <a:p>
                      <a:pPr algn="l" fontAlgn="b"/>
                      <a:r>
                        <a:rPr lang="fr-FR" sz="1100" u="none" strike="noStrike" dirty="0" smtClean="0">
                          <a:effectLst/>
                        </a:rPr>
                        <a:t>Apprentis</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b="1" u="none" strike="noStrike" dirty="0">
                          <a:effectLst/>
                        </a:rPr>
                        <a:t>15</a:t>
                      </a:r>
                      <a:endParaRPr lang="fr-FR" sz="1100" b="1" i="0" u="none" strike="noStrike" dirty="0">
                        <a:solidFill>
                          <a:srgbClr val="000000"/>
                        </a:solidFill>
                        <a:effectLst/>
                        <a:latin typeface="Calibri"/>
                      </a:endParaRPr>
                    </a:p>
                  </a:txBody>
                  <a:tcPr marL="9525" marR="9525" marT="9525" marB="0" anchor="b"/>
                </a:tc>
              </a:tr>
              <a:tr h="234953">
                <a:tc>
                  <a:txBody>
                    <a:bodyPr/>
                    <a:lstStyle/>
                    <a:p>
                      <a:pPr algn="l" fontAlgn="b"/>
                      <a:r>
                        <a:rPr lang="fr-FR" sz="1100" u="none" strike="noStrike" dirty="0" smtClean="0">
                          <a:effectLst/>
                        </a:rPr>
                        <a:t>Travailleurs </a:t>
                      </a:r>
                      <a:r>
                        <a:rPr lang="fr-FR" sz="1100" u="none" strike="noStrike" dirty="0">
                          <a:effectLst/>
                        </a:rPr>
                        <a:t>handicapés des CAT</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b="1" u="none" strike="noStrike" dirty="0">
                          <a:effectLst/>
                        </a:rPr>
                        <a:t>11</a:t>
                      </a:r>
                      <a:endParaRPr lang="fr-FR" sz="1100" b="1" i="0" u="none" strike="noStrike" dirty="0">
                        <a:solidFill>
                          <a:srgbClr val="000000"/>
                        </a:solidFill>
                        <a:effectLst/>
                        <a:latin typeface="Calibri"/>
                      </a:endParaRPr>
                    </a:p>
                  </a:txBody>
                  <a:tcPr marL="9525" marR="9525" marT="9525" marB="0" anchor="b"/>
                </a:tc>
              </a:tr>
              <a:tr h="234953">
                <a:tc>
                  <a:txBody>
                    <a:bodyPr/>
                    <a:lstStyle/>
                    <a:p>
                      <a:pPr algn="l" fontAlgn="b"/>
                      <a:r>
                        <a:rPr lang="fr-FR" sz="1100" u="none" strike="noStrike" dirty="0" smtClean="0">
                          <a:effectLst/>
                        </a:rPr>
                        <a:t>Traitement </a:t>
                      </a:r>
                      <a:r>
                        <a:rPr lang="fr-FR" sz="1100" u="none" strike="noStrike" dirty="0">
                          <a:effectLst/>
                        </a:rPr>
                        <a:t>de la viande</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b="1" u="none" strike="noStrike" dirty="0">
                          <a:effectLst/>
                        </a:rPr>
                        <a:t>10</a:t>
                      </a:r>
                      <a:endParaRPr lang="fr-FR" sz="1100" b="1" i="0" u="none" strike="noStrike" dirty="0">
                        <a:solidFill>
                          <a:srgbClr val="000000"/>
                        </a:solidFill>
                        <a:effectLst/>
                        <a:latin typeface="Calibri"/>
                      </a:endParaRPr>
                    </a:p>
                  </a:txBody>
                  <a:tcPr marL="9525" marR="9525" marT="9525" marB="0" anchor="b"/>
                </a:tc>
              </a:tr>
              <a:tr h="231245">
                <a:tc>
                  <a:txBody>
                    <a:bodyPr/>
                    <a:lstStyle/>
                    <a:p>
                      <a:pPr algn="l" fontAlgn="b"/>
                      <a:r>
                        <a:rPr lang="fr-FR" sz="1100" u="none" strike="noStrike" dirty="0" smtClean="0">
                          <a:effectLst/>
                        </a:rPr>
                        <a:t>Stockage et conditionnement de </a:t>
                      </a:r>
                      <a:r>
                        <a:rPr lang="fr-FR" sz="1100" u="none" strike="noStrike" dirty="0">
                          <a:effectLst/>
                        </a:rPr>
                        <a:t>fleurs, fruits, légumes</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b="1" u="none" strike="noStrike" dirty="0">
                          <a:effectLst/>
                        </a:rPr>
                        <a:t>7</a:t>
                      </a:r>
                      <a:endParaRPr lang="fr-FR" sz="1100" b="1" i="0" u="none" strike="noStrike" dirty="0">
                        <a:solidFill>
                          <a:srgbClr val="000000"/>
                        </a:solidFill>
                        <a:effectLst/>
                        <a:latin typeface="Calibri"/>
                      </a:endParaRPr>
                    </a:p>
                  </a:txBody>
                  <a:tcPr marL="9525" marR="9525" marT="9525" marB="0" anchor="b"/>
                </a:tc>
              </a:tr>
            </a:tbl>
          </a:graphicData>
        </a:graphic>
      </p:graphicFrame>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1732" y="4514663"/>
            <a:ext cx="136525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1973051272"/>
      </p:ext>
    </p:extLst>
  </p:cSld>
  <p:clrMapOvr>
    <a:masterClrMapping/>
  </p:clrMapOvr>
  <mc:AlternateContent xmlns:mc="http://schemas.openxmlformats.org/markup-compatibility/2006" xmlns:p14="http://schemas.microsoft.com/office/powerpoint/2010/main">
    <mc:Choice Requires="p14">
      <p:transition spd="slow" p14:dur="2000" advTm="72145"/>
    </mc:Choice>
    <mc:Fallback xmlns="">
      <p:transition spd="slow" advTm="72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6</a:t>
            </a:fld>
            <a:endParaRPr lang="fr-FR" dirty="0"/>
          </a:p>
        </p:txBody>
      </p:sp>
      <p:sp>
        <p:nvSpPr>
          <p:cNvPr id="8" name="Espace réservé du texte 5"/>
          <p:cNvSpPr>
            <a:spLocks noGrp="1"/>
          </p:cNvSpPr>
          <p:nvPr>
            <p:ph type="body" sz="quarter" idx="14"/>
          </p:nvPr>
        </p:nvSpPr>
        <p:spPr>
          <a:xfrm>
            <a:off x="1043608" y="1707654"/>
            <a:ext cx="7776262" cy="3024336"/>
          </a:xfrm>
        </p:spPr>
        <p:txBody>
          <a:bodyPr/>
          <a:lstStyle/>
          <a:p>
            <a:endParaRPr lang="fr-FR" sz="1800" dirty="0" smtClean="0">
              <a:solidFill>
                <a:schemeClr val="bg2">
                  <a:lumMod val="75000"/>
                </a:schemeClr>
              </a:solidFill>
            </a:endParaRPr>
          </a:p>
          <a:p>
            <a:endParaRPr lang="fr-FR" sz="1800" dirty="0"/>
          </a:p>
        </p:txBody>
      </p:sp>
      <p:sp>
        <p:nvSpPr>
          <p:cNvPr id="9" name="Titre 4"/>
          <p:cNvSpPr txBox="1">
            <a:spLocks/>
          </p:cNvSpPr>
          <p:nvPr/>
        </p:nvSpPr>
        <p:spPr>
          <a:xfrm>
            <a:off x="899592" y="483518"/>
            <a:ext cx="7849125" cy="648072"/>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ctr"/>
            <a:r>
              <a:rPr lang="fr-FR" sz="2400" dirty="0" smtClean="0"/>
              <a:t>Les femmes en agriculture en Centre-Val de Loire</a:t>
            </a:r>
            <a:br>
              <a:rPr lang="fr-FR" sz="2400" dirty="0" smtClean="0"/>
            </a:br>
            <a:r>
              <a:rPr lang="fr-FR" sz="2400" dirty="0" smtClean="0"/>
              <a:t>Accidents de Travail AT  </a:t>
            </a:r>
            <a:r>
              <a:rPr lang="fr-FR" sz="2400" dirty="0" smtClean="0">
                <a:solidFill>
                  <a:schemeClr val="bg2">
                    <a:lumMod val="75000"/>
                  </a:schemeClr>
                </a:solidFill>
              </a:rPr>
              <a:t/>
            </a:r>
            <a:br>
              <a:rPr lang="fr-FR" sz="2400" dirty="0" smtClean="0">
                <a:solidFill>
                  <a:schemeClr val="bg2">
                    <a:lumMod val="75000"/>
                  </a:schemeClr>
                </a:solidFill>
              </a:rPr>
            </a:br>
            <a:endParaRPr lang="fr-FR" sz="2400" dirty="0" smtClean="0"/>
          </a:p>
        </p:txBody>
      </p:sp>
      <p:sp>
        <p:nvSpPr>
          <p:cNvPr id="3" name="ZoneTexte 2"/>
          <p:cNvSpPr txBox="1"/>
          <p:nvPr/>
        </p:nvSpPr>
        <p:spPr>
          <a:xfrm>
            <a:off x="5586275" y="1491630"/>
            <a:ext cx="3168605" cy="2308324"/>
          </a:xfrm>
          <a:prstGeom prst="rect">
            <a:avLst/>
          </a:prstGeom>
          <a:noFill/>
        </p:spPr>
        <p:txBody>
          <a:bodyPr wrap="square" rtlCol="0">
            <a:spAutoFit/>
          </a:bodyPr>
          <a:lstStyle/>
          <a:p>
            <a:pPr algn="ctr"/>
            <a:r>
              <a:rPr lang="fr-FR" sz="1600" b="1" dirty="0">
                <a:solidFill>
                  <a:schemeClr val="bg2">
                    <a:lumMod val="75000"/>
                  </a:schemeClr>
                </a:solidFill>
              </a:rPr>
              <a:t>Les femmes de 20-29 ans sont les plus touchées </a:t>
            </a:r>
            <a:endParaRPr lang="fr-FR" sz="1600" b="1" dirty="0" smtClean="0">
              <a:solidFill>
                <a:schemeClr val="bg2">
                  <a:lumMod val="75000"/>
                </a:schemeClr>
              </a:solidFill>
            </a:endParaRPr>
          </a:p>
          <a:p>
            <a:pPr algn="ctr"/>
            <a:endParaRPr lang="fr-FR" sz="1600" b="1" dirty="0" smtClean="0">
              <a:solidFill>
                <a:schemeClr val="bg2">
                  <a:lumMod val="75000"/>
                </a:schemeClr>
              </a:solidFill>
            </a:endParaRPr>
          </a:p>
          <a:p>
            <a:pPr algn="ctr"/>
            <a:endParaRPr lang="fr-FR" sz="1600" b="1" dirty="0">
              <a:solidFill>
                <a:schemeClr val="bg2">
                  <a:lumMod val="75000"/>
                </a:schemeClr>
              </a:solidFill>
            </a:endParaRPr>
          </a:p>
          <a:p>
            <a:pPr algn="ctr"/>
            <a:r>
              <a:rPr lang="fr-FR" sz="1600" b="1" dirty="0"/>
              <a:t>Quel que soit l’âge, les indices de fréquence des AT avec arrêt sont toujours moins élevés chez les </a:t>
            </a:r>
            <a:r>
              <a:rPr lang="fr-FR" sz="1600" b="1" dirty="0" smtClean="0"/>
              <a:t>femmes</a:t>
            </a:r>
            <a:endParaRPr lang="fr-FR" sz="1600" b="1" dirty="0"/>
          </a:p>
          <a:p>
            <a:pPr algn="ctr"/>
            <a:endParaRPr lang="fr-FR" sz="1600" b="1" dirty="0">
              <a:solidFill>
                <a:schemeClr val="bg2">
                  <a:lumMod val="75000"/>
                </a:schemeClr>
              </a:solidFill>
            </a:endParaRPr>
          </a:p>
        </p:txBody>
      </p:sp>
      <p:pic>
        <p:nvPicPr>
          <p:cNvPr id="7" name="Imag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5" y="1275606"/>
            <a:ext cx="4824536" cy="2952328"/>
          </a:xfrm>
          <a:prstGeom prst="rect">
            <a:avLst/>
          </a:prstGeom>
          <a:noFill/>
        </p:spPr>
      </p:pic>
      <p:sp>
        <p:nvSpPr>
          <p:cNvPr id="10" name="ZoneTexte 9"/>
          <p:cNvSpPr txBox="1"/>
          <p:nvPr/>
        </p:nvSpPr>
        <p:spPr>
          <a:xfrm>
            <a:off x="755576" y="4452536"/>
            <a:ext cx="1368152" cy="230832"/>
          </a:xfrm>
          <a:prstGeom prst="rect">
            <a:avLst/>
          </a:prstGeom>
          <a:noFill/>
        </p:spPr>
        <p:txBody>
          <a:bodyPr wrap="square" rtlCol="0">
            <a:spAutoFit/>
          </a:bodyPr>
          <a:lstStyle/>
          <a:p>
            <a:r>
              <a:rPr lang="fr-FR" sz="900" i="1" dirty="0" smtClean="0"/>
              <a:t>Source CC MSA</a:t>
            </a:r>
            <a:endParaRPr lang="fr-FR" sz="900" i="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2556160276"/>
      </p:ext>
    </p:extLst>
  </p:cSld>
  <p:clrMapOvr>
    <a:masterClrMapping/>
  </p:clrMapOvr>
  <mc:AlternateContent xmlns:mc="http://schemas.openxmlformats.org/markup-compatibility/2006" xmlns:p14="http://schemas.microsoft.com/office/powerpoint/2010/main">
    <mc:Choice Requires="p14">
      <p:transition spd="slow" p14:dur="2000" advTm="55667"/>
    </mc:Choice>
    <mc:Fallback xmlns="">
      <p:transition spd="slow" advTm="55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7</a:t>
            </a:fld>
            <a:endParaRPr lang="fr-FR" dirty="0"/>
          </a:p>
        </p:txBody>
      </p:sp>
      <p:sp>
        <p:nvSpPr>
          <p:cNvPr id="8" name="Espace réservé du texte 5"/>
          <p:cNvSpPr>
            <a:spLocks noGrp="1"/>
          </p:cNvSpPr>
          <p:nvPr>
            <p:ph type="body" sz="quarter" idx="14"/>
          </p:nvPr>
        </p:nvSpPr>
        <p:spPr>
          <a:xfrm>
            <a:off x="1043608" y="1707654"/>
            <a:ext cx="7776262" cy="3024336"/>
          </a:xfrm>
        </p:spPr>
        <p:txBody>
          <a:bodyPr/>
          <a:lstStyle/>
          <a:p>
            <a:endParaRPr lang="fr-FR" sz="1800" dirty="0" smtClean="0">
              <a:solidFill>
                <a:schemeClr val="bg2">
                  <a:lumMod val="75000"/>
                </a:schemeClr>
              </a:solidFill>
            </a:endParaRPr>
          </a:p>
          <a:p>
            <a:endParaRPr lang="fr-FR" sz="1800" dirty="0"/>
          </a:p>
        </p:txBody>
      </p:sp>
      <p:sp>
        <p:nvSpPr>
          <p:cNvPr id="9" name="Titre 4"/>
          <p:cNvSpPr txBox="1">
            <a:spLocks/>
          </p:cNvSpPr>
          <p:nvPr/>
        </p:nvSpPr>
        <p:spPr>
          <a:xfrm>
            <a:off x="899592" y="483518"/>
            <a:ext cx="7849125" cy="648072"/>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ctr"/>
            <a:r>
              <a:rPr lang="fr-FR" sz="2400" dirty="0" smtClean="0"/>
              <a:t>Les femmes en agriculture en Centre-Val de Loire</a:t>
            </a:r>
            <a:br>
              <a:rPr lang="fr-FR" sz="2400" dirty="0" smtClean="0"/>
            </a:br>
            <a:r>
              <a:rPr lang="fr-FR" sz="2400" dirty="0" smtClean="0"/>
              <a:t>Accidents de Travail - AT  </a:t>
            </a:r>
            <a:r>
              <a:rPr lang="fr-FR" sz="2400" dirty="0" smtClean="0">
                <a:solidFill>
                  <a:schemeClr val="bg2">
                    <a:lumMod val="75000"/>
                  </a:schemeClr>
                </a:solidFill>
              </a:rPr>
              <a:t/>
            </a:r>
            <a:br>
              <a:rPr lang="fr-FR" sz="2400" dirty="0" smtClean="0">
                <a:solidFill>
                  <a:schemeClr val="bg2">
                    <a:lumMod val="75000"/>
                  </a:schemeClr>
                </a:solidFill>
              </a:rPr>
            </a:br>
            <a:endParaRPr lang="fr-FR" sz="2400" dirty="0" smtClean="0"/>
          </a:p>
        </p:txBody>
      </p:sp>
      <p:sp>
        <p:nvSpPr>
          <p:cNvPr id="3" name="ZoneTexte 2"/>
          <p:cNvSpPr txBox="1"/>
          <p:nvPr/>
        </p:nvSpPr>
        <p:spPr>
          <a:xfrm>
            <a:off x="5292080" y="1491630"/>
            <a:ext cx="3672407" cy="2554545"/>
          </a:xfrm>
          <a:prstGeom prst="rect">
            <a:avLst/>
          </a:prstGeom>
          <a:noFill/>
        </p:spPr>
        <p:txBody>
          <a:bodyPr wrap="square" rtlCol="0">
            <a:spAutoFit/>
          </a:bodyPr>
          <a:lstStyle/>
          <a:p>
            <a:pPr algn="ctr"/>
            <a:r>
              <a:rPr lang="fr-FR" sz="1600" b="1" dirty="0">
                <a:solidFill>
                  <a:schemeClr val="bg2">
                    <a:lumMod val="75000"/>
                  </a:schemeClr>
                </a:solidFill>
              </a:rPr>
              <a:t>Les membres supérieurs surreprésentés pour siège des lésions </a:t>
            </a:r>
            <a:r>
              <a:rPr lang="fr-FR" sz="1600" b="1" dirty="0" smtClean="0">
                <a:solidFill>
                  <a:schemeClr val="bg2">
                    <a:lumMod val="75000"/>
                  </a:schemeClr>
                </a:solidFill>
              </a:rPr>
              <a:t>pour </a:t>
            </a:r>
            <a:r>
              <a:rPr lang="fr-FR" sz="1600" b="1" dirty="0">
                <a:solidFill>
                  <a:schemeClr val="bg2">
                    <a:lumMod val="75000"/>
                  </a:schemeClr>
                </a:solidFill>
              </a:rPr>
              <a:t>les </a:t>
            </a:r>
            <a:r>
              <a:rPr lang="fr-FR" sz="1600" b="1" dirty="0" smtClean="0">
                <a:solidFill>
                  <a:schemeClr val="bg2">
                    <a:lumMod val="75000"/>
                  </a:schemeClr>
                </a:solidFill>
              </a:rPr>
              <a:t>femmes </a:t>
            </a:r>
          </a:p>
          <a:p>
            <a:pPr algn="ctr"/>
            <a:endParaRPr lang="fr-FR" sz="1600" b="1" dirty="0" smtClean="0">
              <a:solidFill>
                <a:schemeClr val="bg2">
                  <a:lumMod val="75000"/>
                </a:schemeClr>
              </a:solidFill>
            </a:endParaRPr>
          </a:p>
          <a:p>
            <a:pPr algn="ctr"/>
            <a:r>
              <a:rPr lang="fr-FR" sz="1600" b="1" dirty="0" smtClean="0">
                <a:solidFill>
                  <a:schemeClr val="bg2">
                    <a:lumMod val="75000"/>
                  </a:schemeClr>
                </a:solidFill>
              </a:rPr>
              <a:t>  </a:t>
            </a:r>
            <a:endParaRPr lang="fr-FR" sz="1600" b="1" dirty="0">
              <a:solidFill>
                <a:schemeClr val="bg2">
                  <a:lumMod val="75000"/>
                </a:schemeClr>
              </a:solidFill>
            </a:endParaRPr>
          </a:p>
          <a:p>
            <a:pPr algn="ctr"/>
            <a:r>
              <a:rPr lang="fr-FR" sz="1600" b="1" dirty="0" smtClean="0"/>
              <a:t>Néanmoins </a:t>
            </a:r>
            <a:r>
              <a:rPr lang="fr-FR" sz="1600" b="1" dirty="0"/>
              <a:t>les membres inférieurs</a:t>
            </a:r>
            <a:r>
              <a:rPr lang="fr-FR" sz="1600" b="1" dirty="0" smtClean="0"/>
              <a:t> sont le siège des lésions le plus fréquent  car concernent un quart des AT avec arrêt pour les hommes comme pour les femmes</a:t>
            </a:r>
            <a:r>
              <a:rPr lang="fr-FR" sz="1600" b="1" dirty="0" smtClean="0">
                <a:solidFill>
                  <a:schemeClr val="bg2">
                    <a:lumMod val="75000"/>
                  </a:schemeClr>
                </a:solidFill>
              </a:rPr>
              <a:t>. </a:t>
            </a:r>
            <a:endParaRPr lang="fr-FR" sz="1600" b="1" dirty="0">
              <a:solidFill>
                <a:schemeClr val="bg2">
                  <a:lumMod val="75000"/>
                </a:schemeClr>
              </a:solidFill>
            </a:endParaRPr>
          </a:p>
        </p:txBody>
      </p:sp>
      <p:pic>
        <p:nvPicPr>
          <p:cNvPr id="10" name="Image 9"/>
          <p:cNvPicPr/>
          <p:nvPr/>
        </p:nvPicPr>
        <p:blipFill>
          <a:blip r:embed="rId5">
            <a:extLst>
              <a:ext uri="{28A0092B-C50C-407E-A947-70E740481C1C}">
                <a14:useLocalDpi xmlns:a14="http://schemas.microsoft.com/office/drawing/2010/main" val="0"/>
              </a:ext>
            </a:extLst>
          </a:blip>
          <a:srcRect/>
          <a:stretch>
            <a:fillRect/>
          </a:stretch>
        </p:blipFill>
        <p:spPr bwMode="auto">
          <a:xfrm>
            <a:off x="470265" y="1131590"/>
            <a:ext cx="4677799" cy="3240360"/>
          </a:xfrm>
          <a:prstGeom prst="rect">
            <a:avLst/>
          </a:prstGeom>
          <a:noFill/>
        </p:spPr>
      </p:pic>
      <p:sp>
        <p:nvSpPr>
          <p:cNvPr id="7" name="ZoneTexte 6"/>
          <p:cNvSpPr txBox="1"/>
          <p:nvPr/>
        </p:nvSpPr>
        <p:spPr>
          <a:xfrm>
            <a:off x="611560" y="4458766"/>
            <a:ext cx="1368152" cy="230832"/>
          </a:xfrm>
          <a:prstGeom prst="rect">
            <a:avLst/>
          </a:prstGeom>
          <a:noFill/>
        </p:spPr>
        <p:txBody>
          <a:bodyPr wrap="square" rtlCol="0">
            <a:spAutoFit/>
          </a:bodyPr>
          <a:lstStyle/>
          <a:p>
            <a:r>
              <a:rPr lang="fr-FR" sz="900" i="1" dirty="0" smtClean="0"/>
              <a:t>Source CC MSA</a:t>
            </a:r>
            <a:endParaRPr lang="fr-FR" sz="900" i="1"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2218520009"/>
      </p:ext>
    </p:extLst>
  </p:cSld>
  <p:clrMapOvr>
    <a:masterClrMapping/>
  </p:clrMapOvr>
  <mc:AlternateContent xmlns:mc="http://schemas.openxmlformats.org/markup-compatibility/2006" xmlns:p14="http://schemas.microsoft.com/office/powerpoint/2010/main">
    <mc:Choice Requires="p14">
      <p:transition spd="slow" p14:dur="2000" advTm="29644"/>
    </mc:Choice>
    <mc:Fallback xmlns="">
      <p:transition spd="slow" advTm="29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8</a:t>
            </a:fld>
            <a:endParaRPr lang="fr-FR" dirty="0"/>
          </a:p>
        </p:txBody>
      </p:sp>
      <p:sp>
        <p:nvSpPr>
          <p:cNvPr id="8" name="Espace réservé du texte 5"/>
          <p:cNvSpPr>
            <a:spLocks noGrp="1"/>
          </p:cNvSpPr>
          <p:nvPr>
            <p:ph type="body" sz="quarter" idx="14"/>
          </p:nvPr>
        </p:nvSpPr>
        <p:spPr>
          <a:xfrm>
            <a:off x="1043608" y="1707654"/>
            <a:ext cx="7776262" cy="3024336"/>
          </a:xfrm>
        </p:spPr>
        <p:txBody>
          <a:bodyPr/>
          <a:lstStyle/>
          <a:p>
            <a:endParaRPr lang="fr-FR" sz="1800" dirty="0" smtClean="0">
              <a:solidFill>
                <a:schemeClr val="bg2">
                  <a:lumMod val="75000"/>
                </a:schemeClr>
              </a:solidFill>
            </a:endParaRPr>
          </a:p>
          <a:p>
            <a:endParaRPr lang="fr-FR" sz="1800" dirty="0"/>
          </a:p>
        </p:txBody>
      </p:sp>
      <p:sp>
        <p:nvSpPr>
          <p:cNvPr id="9" name="Titre 4"/>
          <p:cNvSpPr txBox="1">
            <a:spLocks/>
          </p:cNvSpPr>
          <p:nvPr/>
        </p:nvSpPr>
        <p:spPr>
          <a:xfrm>
            <a:off x="899592" y="483518"/>
            <a:ext cx="7849125" cy="648072"/>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ctr"/>
            <a:r>
              <a:rPr lang="fr-FR" sz="2400" dirty="0" smtClean="0"/>
              <a:t>Les femmes en agriculture en Centre-Val de Loire</a:t>
            </a:r>
            <a:br>
              <a:rPr lang="fr-FR" sz="2400" dirty="0" smtClean="0"/>
            </a:br>
            <a:r>
              <a:rPr lang="fr-FR" sz="2400" dirty="0" smtClean="0"/>
              <a:t>Maladies Professionnelles</a:t>
            </a:r>
          </a:p>
        </p:txBody>
      </p:sp>
      <p:sp>
        <p:nvSpPr>
          <p:cNvPr id="3" name="ZoneTexte 2"/>
          <p:cNvSpPr txBox="1"/>
          <p:nvPr/>
        </p:nvSpPr>
        <p:spPr>
          <a:xfrm>
            <a:off x="6516216" y="1347614"/>
            <a:ext cx="2376264" cy="3323987"/>
          </a:xfrm>
          <a:prstGeom prst="rect">
            <a:avLst/>
          </a:prstGeom>
          <a:noFill/>
        </p:spPr>
        <p:txBody>
          <a:bodyPr wrap="square" rtlCol="0">
            <a:spAutoFit/>
          </a:bodyPr>
          <a:lstStyle/>
          <a:p>
            <a:pPr algn="ctr">
              <a:lnSpc>
                <a:spcPct val="150000"/>
              </a:lnSpc>
            </a:pPr>
            <a:r>
              <a:rPr lang="fr-FR" sz="1400" b="1" dirty="0" smtClean="0">
                <a:solidFill>
                  <a:schemeClr val="bg2">
                    <a:lumMod val="75000"/>
                  </a:schemeClr>
                </a:solidFill>
              </a:rPr>
              <a:t>95 maladies professionnelles en 2019 dont 45% chez les femmes </a:t>
            </a:r>
          </a:p>
          <a:p>
            <a:pPr algn="ctr">
              <a:lnSpc>
                <a:spcPct val="150000"/>
              </a:lnSpc>
            </a:pPr>
            <a:endParaRPr lang="fr-FR" sz="1400" b="1" dirty="0">
              <a:solidFill>
                <a:schemeClr val="bg2">
                  <a:lumMod val="75000"/>
                </a:schemeClr>
              </a:solidFill>
            </a:endParaRPr>
          </a:p>
          <a:p>
            <a:pPr algn="ctr">
              <a:lnSpc>
                <a:spcPct val="150000"/>
              </a:lnSpc>
            </a:pPr>
            <a:endParaRPr lang="fr-FR" sz="1400" b="1" dirty="0" smtClean="0">
              <a:solidFill>
                <a:schemeClr val="bg2">
                  <a:lumMod val="75000"/>
                </a:schemeClr>
              </a:solidFill>
            </a:endParaRPr>
          </a:p>
          <a:p>
            <a:pPr algn="ctr">
              <a:lnSpc>
                <a:spcPct val="150000"/>
              </a:lnSpc>
            </a:pPr>
            <a:r>
              <a:rPr lang="fr-FR" sz="1400" b="1" dirty="0" smtClean="0"/>
              <a:t>Un </a:t>
            </a:r>
            <a:r>
              <a:rPr lang="fr-FR" sz="1400" b="1" dirty="0"/>
              <a:t>nombre de MP </a:t>
            </a:r>
            <a:r>
              <a:rPr lang="fr-FR" sz="1400" b="1" dirty="0" smtClean="0"/>
              <a:t>en hausse pour  </a:t>
            </a:r>
            <a:r>
              <a:rPr lang="fr-FR" sz="1400" b="1" dirty="0"/>
              <a:t>les </a:t>
            </a:r>
            <a:r>
              <a:rPr lang="fr-FR" sz="1400" b="1" dirty="0" smtClean="0"/>
              <a:t>femmes, </a:t>
            </a:r>
            <a:r>
              <a:rPr lang="fr-FR" sz="1400" b="1" dirty="0" smtClean="0">
                <a:solidFill>
                  <a:schemeClr val="tx2">
                    <a:lumMod val="60000"/>
                    <a:lumOff val="40000"/>
                  </a:schemeClr>
                </a:solidFill>
              </a:rPr>
              <a:t>surtout pour les MP plus graves </a:t>
            </a:r>
            <a:endParaRPr lang="fr-FR" sz="1400" b="1" dirty="0">
              <a:solidFill>
                <a:schemeClr val="tx2">
                  <a:lumMod val="60000"/>
                  <a:lumOff val="40000"/>
                </a:schemeClr>
              </a:solidFill>
            </a:endParaRPr>
          </a:p>
        </p:txBody>
      </p:sp>
      <p:sp>
        <p:nvSpPr>
          <p:cNvPr id="4" name="Flèche vers le bas 3"/>
          <p:cNvSpPr/>
          <p:nvPr/>
        </p:nvSpPr>
        <p:spPr>
          <a:xfrm>
            <a:off x="7380312" y="2738977"/>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Graphique 9"/>
          <p:cNvGraphicFramePr>
            <a:graphicFrameLocks/>
          </p:cNvGraphicFramePr>
          <p:nvPr>
            <p:extLst>
              <p:ext uri="{D42A27DB-BD31-4B8C-83A1-F6EECF244321}">
                <p14:modId xmlns:p14="http://schemas.microsoft.com/office/powerpoint/2010/main" val="1193616002"/>
              </p:ext>
            </p:extLst>
          </p:nvPr>
        </p:nvGraphicFramePr>
        <p:xfrm>
          <a:off x="539552" y="1344166"/>
          <a:ext cx="593407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5" name="ZoneTexte 4"/>
          <p:cNvSpPr txBox="1"/>
          <p:nvPr/>
        </p:nvSpPr>
        <p:spPr>
          <a:xfrm>
            <a:off x="1187624" y="4204881"/>
            <a:ext cx="4752528" cy="507831"/>
          </a:xfrm>
          <a:prstGeom prst="rect">
            <a:avLst/>
          </a:prstGeom>
          <a:noFill/>
        </p:spPr>
        <p:txBody>
          <a:bodyPr wrap="square" rtlCol="0">
            <a:spAutoFit/>
          </a:bodyPr>
          <a:lstStyle/>
          <a:p>
            <a:r>
              <a:rPr lang="fr-FR" sz="900" i="1" dirty="0" smtClean="0"/>
              <a:t>Source CC MSA</a:t>
            </a:r>
          </a:p>
          <a:p>
            <a:r>
              <a:rPr lang="fr-FR" sz="900" i="1" dirty="0" smtClean="0"/>
              <a:t>Note de lecture: 	MP graves  IPP &lt; 10 %</a:t>
            </a:r>
          </a:p>
          <a:p>
            <a:r>
              <a:rPr lang="fr-FR" sz="900" i="1" dirty="0" smtClean="0"/>
              <a:t>	MP très graves  IPP &gt; 10% - IPP  = taux d’incapacité permanente </a:t>
            </a:r>
            <a:endParaRPr lang="fr-FR" sz="900" i="1"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1177991962"/>
      </p:ext>
    </p:extLst>
  </p:cSld>
  <p:clrMapOvr>
    <a:masterClrMapping/>
  </p:clrMapOvr>
  <mc:AlternateContent xmlns:mc="http://schemas.openxmlformats.org/markup-compatibility/2006" xmlns:p14="http://schemas.microsoft.com/office/powerpoint/2010/main">
    <mc:Choice Requires="p14">
      <p:transition spd="slow" p14:dur="2000" advTm="61665"/>
    </mc:Choice>
    <mc:Fallback xmlns="">
      <p:transition spd="slow" advTm="61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9</a:t>
            </a:fld>
            <a:endParaRPr lang="fr-FR" dirty="0"/>
          </a:p>
        </p:txBody>
      </p:sp>
      <p:sp>
        <p:nvSpPr>
          <p:cNvPr id="8" name="Espace réservé du texte 5"/>
          <p:cNvSpPr>
            <a:spLocks noGrp="1"/>
          </p:cNvSpPr>
          <p:nvPr>
            <p:ph type="body" sz="quarter" idx="14"/>
          </p:nvPr>
        </p:nvSpPr>
        <p:spPr>
          <a:xfrm>
            <a:off x="1043608" y="1707654"/>
            <a:ext cx="7776262" cy="3024336"/>
          </a:xfrm>
        </p:spPr>
        <p:txBody>
          <a:bodyPr/>
          <a:lstStyle/>
          <a:p>
            <a:endParaRPr lang="fr-FR" sz="1800" dirty="0" smtClean="0">
              <a:solidFill>
                <a:schemeClr val="bg2">
                  <a:lumMod val="75000"/>
                </a:schemeClr>
              </a:solidFill>
            </a:endParaRPr>
          </a:p>
          <a:p>
            <a:endParaRPr lang="fr-FR" sz="1800" dirty="0"/>
          </a:p>
        </p:txBody>
      </p:sp>
      <p:sp>
        <p:nvSpPr>
          <p:cNvPr id="9" name="Titre 4"/>
          <p:cNvSpPr txBox="1">
            <a:spLocks/>
          </p:cNvSpPr>
          <p:nvPr/>
        </p:nvSpPr>
        <p:spPr>
          <a:xfrm>
            <a:off x="899592" y="483518"/>
            <a:ext cx="7849125" cy="648072"/>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ctr"/>
            <a:r>
              <a:rPr lang="fr-FR" sz="2400" dirty="0" smtClean="0"/>
              <a:t>Les femmes en agriculture en Centre-Val de Loire</a:t>
            </a:r>
            <a:br>
              <a:rPr lang="fr-FR" sz="2400" dirty="0" smtClean="0"/>
            </a:br>
            <a:r>
              <a:rPr lang="fr-FR" sz="2400" dirty="0" smtClean="0"/>
              <a:t>Maladies Professionnelles</a:t>
            </a:r>
          </a:p>
        </p:txBody>
      </p:sp>
      <p:sp>
        <p:nvSpPr>
          <p:cNvPr id="3" name="ZoneTexte 2"/>
          <p:cNvSpPr txBox="1"/>
          <p:nvPr/>
        </p:nvSpPr>
        <p:spPr>
          <a:xfrm>
            <a:off x="5220072" y="1347614"/>
            <a:ext cx="3816424" cy="3000821"/>
          </a:xfrm>
          <a:prstGeom prst="rect">
            <a:avLst/>
          </a:prstGeom>
          <a:noFill/>
        </p:spPr>
        <p:txBody>
          <a:bodyPr wrap="square" rtlCol="0">
            <a:spAutoFit/>
          </a:bodyPr>
          <a:lstStyle/>
          <a:p>
            <a:pPr algn="ctr">
              <a:lnSpc>
                <a:spcPct val="150000"/>
              </a:lnSpc>
            </a:pPr>
            <a:r>
              <a:rPr lang="fr-FR" sz="1400" b="1" dirty="0" smtClean="0">
                <a:solidFill>
                  <a:schemeClr val="bg2">
                    <a:lumMod val="75000"/>
                  </a:schemeClr>
                </a:solidFill>
              </a:rPr>
              <a:t>Contrairement aux accidents de travail,  </a:t>
            </a:r>
            <a:r>
              <a:rPr lang="fr-FR" sz="1400" b="1" dirty="0">
                <a:solidFill>
                  <a:schemeClr val="bg2">
                    <a:lumMod val="75000"/>
                  </a:schemeClr>
                </a:solidFill>
              </a:rPr>
              <a:t>la fréquence des </a:t>
            </a:r>
            <a:r>
              <a:rPr lang="fr-FR" sz="1400" b="1" dirty="0" smtClean="0">
                <a:solidFill>
                  <a:schemeClr val="bg2">
                    <a:lumMod val="75000"/>
                  </a:schemeClr>
                </a:solidFill>
              </a:rPr>
              <a:t>maladies professionnelles chez </a:t>
            </a:r>
            <a:r>
              <a:rPr lang="fr-FR" sz="1400" b="1" dirty="0">
                <a:solidFill>
                  <a:schemeClr val="bg2">
                    <a:lumMod val="75000"/>
                  </a:schemeClr>
                </a:solidFill>
              </a:rPr>
              <a:t>les femmes est </a:t>
            </a:r>
            <a:r>
              <a:rPr lang="fr-FR" sz="1400" b="1" dirty="0" smtClean="0">
                <a:solidFill>
                  <a:schemeClr val="bg2">
                    <a:lumMod val="75000"/>
                  </a:schemeClr>
                </a:solidFill>
              </a:rPr>
              <a:t> </a:t>
            </a:r>
            <a:r>
              <a:rPr lang="fr-FR" sz="1400" b="1" dirty="0">
                <a:solidFill>
                  <a:schemeClr val="bg2">
                    <a:lumMod val="75000"/>
                  </a:schemeClr>
                </a:solidFill>
              </a:rPr>
              <a:t>supérieure à </a:t>
            </a:r>
            <a:r>
              <a:rPr lang="fr-FR" sz="1400" b="1" dirty="0" smtClean="0">
                <a:solidFill>
                  <a:schemeClr val="bg2">
                    <a:lumMod val="75000"/>
                  </a:schemeClr>
                </a:solidFill>
              </a:rPr>
              <a:t>celle observée chez </a:t>
            </a:r>
            <a:r>
              <a:rPr lang="fr-FR" sz="1400" b="1" dirty="0">
                <a:solidFill>
                  <a:schemeClr val="bg2">
                    <a:lumMod val="75000"/>
                  </a:schemeClr>
                </a:solidFill>
              </a:rPr>
              <a:t>les hommes</a:t>
            </a:r>
          </a:p>
          <a:p>
            <a:pPr algn="ctr">
              <a:lnSpc>
                <a:spcPct val="150000"/>
              </a:lnSpc>
            </a:pPr>
            <a:endParaRPr lang="fr-FR" sz="1400" b="1" dirty="0" smtClean="0">
              <a:solidFill>
                <a:schemeClr val="bg2">
                  <a:lumMod val="75000"/>
                </a:schemeClr>
              </a:solidFill>
            </a:endParaRPr>
          </a:p>
          <a:p>
            <a:pPr algn="ctr">
              <a:lnSpc>
                <a:spcPct val="150000"/>
              </a:lnSpc>
            </a:pPr>
            <a:endParaRPr lang="fr-FR" sz="1400" b="1" dirty="0" smtClean="0">
              <a:solidFill>
                <a:schemeClr val="bg2">
                  <a:lumMod val="75000"/>
                </a:schemeClr>
              </a:solidFill>
            </a:endParaRPr>
          </a:p>
          <a:p>
            <a:pPr algn="ctr">
              <a:lnSpc>
                <a:spcPct val="150000"/>
              </a:lnSpc>
            </a:pPr>
            <a:r>
              <a:rPr lang="fr-FR" sz="1400" b="1" dirty="0" smtClean="0"/>
              <a:t>le faible volume  de MP  (95 en 2019) limite la représentativité et donc la fiabilité des évolutions ou des proportions </a:t>
            </a:r>
            <a:endParaRPr lang="fr-FR" sz="1400" b="1" strike="sngStrike" dirty="0" smtClean="0"/>
          </a:p>
        </p:txBody>
      </p:sp>
      <p:sp>
        <p:nvSpPr>
          <p:cNvPr id="4" name="Flèche vers le bas 3"/>
          <p:cNvSpPr/>
          <p:nvPr/>
        </p:nvSpPr>
        <p:spPr>
          <a:xfrm>
            <a:off x="7128284" y="2839564"/>
            <a:ext cx="324036" cy="279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572" y="1491630"/>
            <a:ext cx="4372368" cy="2646773"/>
          </a:xfrm>
          <a:prstGeom prst="rect">
            <a:avLst/>
          </a:prstGeom>
          <a:noFill/>
        </p:spPr>
      </p:pic>
      <p:sp>
        <p:nvSpPr>
          <p:cNvPr id="11" name="ZoneTexte 10"/>
          <p:cNvSpPr txBox="1"/>
          <p:nvPr/>
        </p:nvSpPr>
        <p:spPr>
          <a:xfrm>
            <a:off x="755576" y="4227934"/>
            <a:ext cx="1368152" cy="230832"/>
          </a:xfrm>
          <a:prstGeom prst="rect">
            <a:avLst/>
          </a:prstGeom>
          <a:noFill/>
        </p:spPr>
        <p:txBody>
          <a:bodyPr wrap="square" rtlCol="0">
            <a:spAutoFit/>
          </a:bodyPr>
          <a:lstStyle/>
          <a:p>
            <a:r>
              <a:rPr lang="fr-FR" sz="900" i="1" dirty="0" smtClean="0"/>
              <a:t>Source CC MSA</a:t>
            </a:r>
            <a:endParaRPr lang="fr-FR" sz="900" i="1"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2503046409"/>
      </p:ext>
    </p:extLst>
  </p:cSld>
  <p:clrMapOvr>
    <a:masterClrMapping/>
  </p:clrMapOvr>
  <mc:AlternateContent xmlns:mc="http://schemas.openxmlformats.org/markup-compatibility/2006" xmlns:p14="http://schemas.microsoft.com/office/powerpoint/2010/main">
    <mc:Choice Requires="p14">
      <p:transition spd="slow" p14:dur="2000" advTm="51664"/>
    </mc:Choice>
    <mc:Fallback xmlns="">
      <p:transition spd="slow" advTm="51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Modele ppt_DIRECCTE_Bretagn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6" id="{25DB2D80-B418-C445-B794-8EFE4AC572D3}" vid="{D7C109EF-1FF6-B140-BAA4-C929A0D91960}"/>
    </a:ext>
  </a:extLst>
</a:theme>
</file>

<file path=ppt/theme/theme2.xml><?xml version="1.0" encoding="utf-8"?>
<a:theme xmlns:a="http://schemas.openxmlformats.org/drawingml/2006/main" name="1_Modele ppt_DIRECCTE_Bretagn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ésentation26" id="{25DB2D80-B418-C445-B794-8EFE4AC572D3}" vid="{D7C109EF-1FF6-B140-BAA4-C929A0D9196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3687</TotalTime>
  <Words>1833</Words>
  <Application>Microsoft Office PowerPoint</Application>
  <PresentationFormat>Affichage à l'écran (16:9)</PresentationFormat>
  <Paragraphs>202</Paragraphs>
  <Slides>11</Slides>
  <Notes>11</Notes>
  <HiddenSlides>1</HiddenSlides>
  <MMClips>10</MMClips>
  <ScaleCrop>false</ScaleCrop>
  <HeadingPairs>
    <vt:vector size="4" baseType="variant">
      <vt:variant>
        <vt:lpstr>Thème</vt:lpstr>
      </vt:variant>
      <vt:variant>
        <vt:i4>2</vt:i4>
      </vt:variant>
      <vt:variant>
        <vt:lpstr>Titres des diapositives</vt:lpstr>
      </vt:variant>
      <vt:variant>
        <vt:i4>11</vt:i4>
      </vt:variant>
    </vt:vector>
  </HeadingPairs>
  <TitlesOfParts>
    <vt:vector size="13" baseType="lpstr">
      <vt:lpstr>Modele ppt_DIRECCTE_Bretagne</vt:lpstr>
      <vt:lpstr>1_Modele ppt_DIRECCTE_Bretagne</vt:lpstr>
      <vt:lpstr>Les femmes dans l’agriculture  en Centre-Val de Loire  </vt:lpstr>
      <vt:lpstr>Les femmes en agriculture en Centre-Val de Loire Accidents de travail AT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Manager>Client</Manager>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nathalie.sagues</dc:creator>
  <cp:lastModifiedBy>HILLAU Marion (DR-CVL)</cp:lastModifiedBy>
  <cp:revision>273</cp:revision>
  <dcterms:created xsi:type="dcterms:W3CDTF">2020-06-11T13:25:41Z</dcterms:created>
  <dcterms:modified xsi:type="dcterms:W3CDTF">2021-04-06T08:13:49Z</dcterms:modified>
</cp:coreProperties>
</file>